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8" r:id="rId2"/>
    <p:sldId id="280" r:id="rId3"/>
    <p:sldId id="276" r:id="rId4"/>
    <p:sldId id="271" r:id="rId5"/>
    <p:sldId id="286" r:id="rId6"/>
    <p:sldId id="285" r:id="rId7"/>
    <p:sldId id="287"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984" autoAdjust="0"/>
  </p:normalViewPr>
  <p:slideViewPr>
    <p:cSldViewPr snapToGrid="0">
      <p:cViewPr varScale="1">
        <p:scale>
          <a:sx n="54" d="100"/>
          <a:sy n="54" d="100"/>
        </p:scale>
        <p:origin x="1380" y="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2CEC6E-0D84-4E1B-B782-7991D35E290C}"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6386DF87-729C-4FDD-810B-6EE52C5EC1E8}">
      <dgm:prSet phldrT="[Text]" custT="1"/>
      <dgm:spPr>
        <a:xfrm>
          <a:off x="3481" y="1265255"/>
          <a:ext cx="669888" cy="669888"/>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600" b="1" u="sng" dirty="0">
              <a:solidFill>
                <a:schemeClr val="bg1"/>
              </a:solidFill>
              <a:latin typeface="Calibri" panose="020F0502020204030204"/>
              <a:ea typeface="+mn-ea"/>
              <a:cs typeface="+mn-cs"/>
            </a:rPr>
            <a:t>Freshman Forum  </a:t>
          </a:r>
          <a:r>
            <a:rPr lang="en-US" sz="1600" b="1" dirty="0">
              <a:solidFill>
                <a:schemeClr val="bg1"/>
              </a:solidFill>
              <a:latin typeface="Calibri" panose="020F0502020204030204"/>
              <a:ea typeface="+mn-ea"/>
              <a:cs typeface="+mn-cs"/>
            </a:rPr>
            <a:t>April 2019</a:t>
          </a:r>
          <a:r>
            <a:rPr lang="en-US" sz="1050" b="1" dirty="0">
              <a:solidFill>
                <a:sysClr val="window" lastClr="FFFFFF"/>
              </a:solidFill>
              <a:latin typeface="Calibri" panose="020F0502020204030204"/>
              <a:ea typeface="+mn-ea"/>
              <a:cs typeface="+mn-cs"/>
            </a:rPr>
            <a:t>	</a:t>
          </a:r>
        </a:p>
      </dgm:t>
    </dgm:pt>
    <dgm:pt modelId="{3C5D3EDB-1CE4-4699-BBF2-D6DE139CF774}" type="parTrans" cxnId="{1DCE35A1-47E8-4675-9117-5C45388A6161}">
      <dgm:prSet/>
      <dgm:spPr/>
      <dgm:t>
        <a:bodyPr/>
        <a:lstStyle/>
        <a:p>
          <a:endParaRPr lang="en-US"/>
        </a:p>
      </dgm:t>
    </dgm:pt>
    <dgm:pt modelId="{AB388D67-7A61-40F6-BCDF-85EC91746777}" type="sibTrans" cxnId="{1DCE35A1-47E8-4675-9117-5C45388A6161}">
      <dgm:prSet/>
      <dgm:spPr/>
      <dgm:t>
        <a:bodyPr/>
        <a:lstStyle/>
        <a:p>
          <a:endParaRPr lang="en-US"/>
        </a:p>
      </dgm:t>
    </dgm:pt>
    <dgm:pt modelId="{73C58F26-9E31-4D79-86A3-6A9FF0A6341F}">
      <dgm:prSet phldrT="[Text]" custT="1"/>
      <dgm:spPr>
        <a:xfrm>
          <a:off x="338426" y="1014632"/>
          <a:ext cx="1339777" cy="1171134"/>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gm:spPr>
      <dgm:t>
        <a:bodyPr/>
        <a:lstStyle/>
        <a:p>
          <a:pPr>
            <a:buNone/>
          </a:pPr>
          <a:r>
            <a:rPr lang="en-US" sz="1600" b="1" u="sng" dirty="0">
              <a:solidFill>
                <a:sysClr val="windowText" lastClr="000000">
                  <a:hueOff val="0"/>
                  <a:satOff val="0"/>
                  <a:lumOff val="0"/>
                  <a:alphaOff val="0"/>
                </a:sysClr>
              </a:solidFill>
              <a:latin typeface="Calibri" panose="020F0502020204030204"/>
              <a:ea typeface="+mn-ea"/>
              <a:cs typeface="+mn-cs"/>
            </a:rPr>
            <a:t>1.5 Days </a:t>
          </a:r>
          <a:r>
            <a:rPr lang="en-US" sz="1400" b="1" dirty="0">
              <a:solidFill>
                <a:sysClr val="windowText" lastClr="000000">
                  <a:hueOff val="0"/>
                  <a:satOff val="0"/>
                  <a:lumOff val="0"/>
                  <a:alphaOff val="0"/>
                </a:sysClr>
              </a:solidFill>
              <a:latin typeface="Calibri" panose="020F0502020204030204"/>
              <a:ea typeface="+mn-ea"/>
              <a:cs typeface="+mn-cs"/>
            </a:rPr>
            <a:t>for </a:t>
          </a:r>
          <a:r>
            <a:rPr lang="en-US" sz="1800" b="1" u="sng" dirty="0">
              <a:solidFill>
                <a:sysClr val="windowText" lastClr="000000">
                  <a:hueOff val="0"/>
                  <a:satOff val="0"/>
                  <a:lumOff val="0"/>
                  <a:alphaOff val="0"/>
                </a:sysClr>
              </a:solidFill>
              <a:latin typeface="Calibri" panose="020F0502020204030204"/>
              <a:ea typeface="+mn-ea"/>
              <a:cs typeface="+mn-cs"/>
            </a:rPr>
            <a:t>Freshmen</a:t>
          </a:r>
          <a:r>
            <a:rPr lang="en-US" sz="1400" b="1" dirty="0">
              <a:solidFill>
                <a:sysClr val="windowText" lastClr="000000">
                  <a:hueOff val="0"/>
                  <a:satOff val="0"/>
                  <a:lumOff val="0"/>
                  <a:alphaOff val="0"/>
                </a:sysClr>
              </a:solidFill>
              <a:latin typeface="Calibri" panose="020F0502020204030204"/>
              <a:ea typeface="+mn-ea"/>
              <a:cs typeface="+mn-cs"/>
            </a:rPr>
            <a:t> </a:t>
          </a:r>
        </a:p>
      </dgm:t>
    </dgm:pt>
    <dgm:pt modelId="{306F2775-49DD-4B19-9540-4942E896DB88}" type="parTrans" cxnId="{307E7484-5230-4C0F-9D2A-0F4E22877C3D}">
      <dgm:prSet/>
      <dgm:spPr/>
      <dgm:t>
        <a:bodyPr/>
        <a:lstStyle/>
        <a:p>
          <a:endParaRPr lang="en-US"/>
        </a:p>
      </dgm:t>
    </dgm:pt>
    <dgm:pt modelId="{964BD127-A9FE-4018-A775-EA0919B31FAE}" type="sibTrans" cxnId="{307E7484-5230-4C0F-9D2A-0F4E22877C3D}">
      <dgm:prSet/>
      <dgm:spPr/>
      <dgm:t>
        <a:bodyPr/>
        <a:lstStyle/>
        <a:p>
          <a:endParaRPr lang="en-US"/>
        </a:p>
      </dgm:t>
    </dgm:pt>
    <dgm:pt modelId="{35BEB393-9DEC-4EFC-BEEA-5EA789590DB6}">
      <dgm:prSet phldrT="[Text]" custT="1"/>
      <dgm:spPr>
        <a:xfrm>
          <a:off x="1761939" y="1265255"/>
          <a:ext cx="669888" cy="669888"/>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600" b="1" u="sng" dirty="0">
              <a:solidFill>
                <a:schemeClr val="bg1"/>
              </a:solidFill>
              <a:latin typeface="Calibri" panose="020F0502020204030204"/>
              <a:ea typeface="+mn-ea"/>
              <a:cs typeface="+mn-cs"/>
            </a:rPr>
            <a:t>Sales Leadership Seminar  </a:t>
          </a:r>
          <a:r>
            <a:rPr lang="en-US" sz="1600" b="1" dirty="0">
              <a:solidFill>
                <a:schemeClr val="bg1"/>
              </a:solidFill>
              <a:latin typeface="Calibri" panose="020F0502020204030204"/>
              <a:ea typeface="+mn-ea"/>
              <a:cs typeface="+mn-cs"/>
            </a:rPr>
            <a:t>July 2019</a:t>
          </a:r>
        </a:p>
      </dgm:t>
    </dgm:pt>
    <dgm:pt modelId="{F678A177-E37F-4EB1-8F3C-3FCB13E43019}" type="parTrans" cxnId="{38F9BE55-1054-4A2E-93F4-B8B0052D7C93}">
      <dgm:prSet/>
      <dgm:spPr/>
      <dgm:t>
        <a:bodyPr/>
        <a:lstStyle/>
        <a:p>
          <a:endParaRPr lang="en-US"/>
        </a:p>
      </dgm:t>
    </dgm:pt>
    <dgm:pt modelId="{9133568D-598A-4093-8474-EB2B955B9B31}" type="sibTrans" cxnId="{38F9BE55-1054-4A2E-93F4-B8B0052D7C93}">
      <dgm:prSet/>
      <dgm:spPr/>
      <dgm:t>
        <a:bodyPr/>
        <a:lstStyle/>
        <a:p>
          <a:endParaRPr lang="en-US"/>
        </a:p>
      </dgm:t>
    </dgm:pt>
    <dgm:pt modelId="{30D474C7-1C29-4E12-ACF0-D6D2081E7325}">
      <dgm:prSet phldrT="[Text]" custT="1"/>
      <dgm:spPr>
        <a:xfrm>
          <a:off x="2096884" y="1014632"/>
          <a:ext cx="1339777" cy="1171134"/>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gm:spPr>
      <dgm:t>
        <a:bodyPr/>
        <a:lstStyle/>
        <a:p>
          <a:pPr>
            <a:buNone/>
          </a:pPr>
          <a:r>
            <a:rPr lang="en-US" sz="1600" b="1" u="sng" dirty="0">
              <a:solidFill>
                <a:sysClr val="windowText" lastClr="000000">
                  <a:hueOff val="0"/>
                  <a:satOff val="0"/>
                  <a:lumOff val="0"/>
                  <a:alphaOff val="0"/>
                </a:sysClr>
              </a:solidFill>
              <a:latin typeface="Calibri" panose="020F0502020204030204"/>
              <a:ea typeface="+mn-ea"/>
              <a:cs typeface="+mn-cs"/>
            </a:rPr>
            <a:t>2 Days </a:t>
          </a:r>
          <a:r>
            <a:rPr lang="en-US" sz="1400" b="1" dirty="0">
              <a:solidFill>
                <a:sysClr val="windowText" lastClr="000000">
                  <a:hueOff val="0"/>
                  <a:satOff val="0"/>
                  <a:lumOff val="0"/>
                  <a:alphaOff val="0"/>
                </a:sysClr>
              </a:solidFill>
              <a:latin typeface="Calibri" panose="020F0502020204030204"/>
              <a:ea typeface="+mn-ea"/>
              <a:cs typeface="+mn-cs"/>
            </a:rPr>
            <a:t> for </a:t>
          </a:r>
          <a:r>
            <a:rPr lang="en-US" sz="1800" b="1" u="sng" dirty="0">
              <a:solidFill>
                <a:sysClr val="windowText" lastClr="000000">
                  <a:hueOff val="0"/>
                  <a:satOff val="0"/>
                  <a:lumOff val="0"/>
                  <a:alphaOff val="0"/>
                </a:sysClr>
              </a:solidFill>
              <a:latin typeface="Calibri" panose="020F0502020204030204"/>
              <a:ea typeface="+mn-ea"/>
              <a:cs typeface="+mn-cs"/>
            </a:rPr>
            <a:t>Sophomores</a:t>
          </a:r>
          <a:r>
            <a:rPr lang="en-US" sz="1400" b="1" dirty="0">
              <a:solidFill>
                <a:sysClr val="windowText" lastClr="000000">
                  <a:hueOff val="0"/>
                  <a:satOff val="0"/>
                  <a:lumOff val="0"/>
                  <a:alphaOff val="0"/>
                </a:sysClr>
              </a:solidFill>
              <a:latin typeface="Calibri" panose="020F0502020204030204"/>
              <a:ea typeface="+mn-ea"/>
              <a:cs typeface="+mn-cs"/>
            </a:rPr>
            <a:t> </a:t>
          </a:r>
        </a:p>
      </dgm:t>
    </dgm:pt>
    <dgm:pt modelId="{9772568B-D5D0-4337-B752-1EE46A23679A}" type="parTrans" cxnId="{D92E79CE-F9D3-4C2B-9206-675B88D9F27E}">
      <dgm:prSet/>
      <dgm:spPr/>
      <dgm:t>
        <a:bodyPr/>
        <a:lstStyle/>
        <a:p>
          <a:endParaRPr lang="en-US"/>
        </a:p>
      </dgm:t>
    </dgm:pt>
    <dgm:pt modelId="{E6E5924F-DE77-4DFD-8EF2-B41BF25CD493}" type="sibTrans" cxnId="{D92E79CE-F9D3-4C2B-9206-675B88D9F27E}">
      <dgm:prSet/>
      <dgm:spPr/>
      <dgm:t>
        <a:bodyPr/>
        <a:lstStyle/>
        <a:p>
          <a:endParaRPr lang="en-US"/>
        </a:p>
      </dgm:t>
    </dgm:pt>
    <dgm:pt modelId="{E7F6A970-ABB5-4236-B2AD-1CD5995F3789}">
      <dgm:prSet phldrT="[Text]" custT="1"/>
      <dgm:spPr>
        <a:xfrm>
          <a:off x="3520398" y="1265255"/>
          <a:ext cx="669888" cy="669888"/>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600" b="1" u="sng" dirty="0">
              <a:solidFill>
                <a:schemeClr val="bg1"/>
              </a:solidFill>
              <a:highlight>
                <a:srgbClr val="FFFF00"/>
              </a:highlight>
              <a:latin typeface="Calibri" panose="020F0502020204030204"/>
              <a:ea typeface="+mn-ea"/>
              <a:cs typeface="+mn-cs"/>
            </a:rPr>
            <a:t>Internship</a:t>
          </a:r>
          <a:r>
            <a:rPr lang="en-US" sz="1600" b="1" u="sng" dirty="0">
              <a:solidFill>
                <a:schemeClr val="bg1"/>
              </a:solidFill>
              <a:latin typeface="Calibri" panose="020F0502020204030204"/>
              <a:ea typeface="+mn-ea"/>
              <a:cs typeface="+mn-cs"/>
            </a:rPr>
            <a:t> </a:t>
          </a:r>
          <a:r>
            <a:rPr lang="en-US" sz="1600" b="1" dirty="0">
              <a:solidFill>
                <a:schemeClr val="bg1"/>
              </a:solidFill>
              <a:latin typeface="Calibri" panose="020F0502020204030204"/>
              <a:ea typeface="+mn-ea"/>
              <a:cs typeface="+mn-cs"/>
            </a:rPr>
            <a:t> May-Aug 2019</a:t>
          </a:r>
        </a:p>
      </dgm:t>
    </dgm:pt>
    <dgm:pt modelId="{ABD2D8D5-E944-4865-A71E-038E1252B77A}" type="parTrans" cxnId="{6AFB8FBC-FDB0-4BB5-8B78-DD5067D625CB}">
      <dgm:prSet/>
      <dgm:spPr/>
      <dgm:t>
        <a:bodyPr/>
        <a:lstStyle/>
        <a:p>
          <a:endParaRPr lang="en-US"/>
        </a:p>
      </dgm:t>
    </dgm:pt>
    <dgm:pt modelId="{508A80D7-FCC3-4FCE-8A8C-23B1D6BD940B}" type="sibTrans" cxnId="{6AFB8FBC-FDB0-4BB5-8B78-DD5067D625CB}">
      <dgm:prSet/>
      <dgm:spPr/>
      <dgm:t>
        <a:bodyPr/>
        <a:lstStyle/>
        <a:p>
          <a:endParaRPr lang="en-US"/>
        </a:p>
      </dgm:t>
    </dgm:pt>
    <dgm:pt modelId="{B69DBDEF-D7F1-42ED-8DCA-114D8543CBF3}">
      <dgm:prSet phldrT="[Text]" custT="1"/>
      <dgm:spPr>
        <a:xfrm>
          <a:off x="3855342" y="1014632"/>
          <a:ext cx="1339777" cy="1171134"/>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gm:spPr>
      <dgm:t>
        <a:bodyPr/>
        <a:lstStyle/>
        <a:p>
          <a:pPr>
            <a:buNone/>
          </a:pPr>
          <a:r>
            <a:rPr lang="en-US" sz="1600" b="1" u="sng" dirty="0">
              <a:solidFill>
                <a:sysClr val="windowText" lastClr="000000">
                  <a:hueOff val="0"/>
                  <a:satOff val="0"/>
                  <a:lumOff val="0"/>
                  <a:alphaOff val="0"/>
                </a:sysClr>
              </a:solidFill>
              <a:latin typeface="Calibri" panose="020F0502020204030204"/>
              <a:ea typeface="+mn-ea"/>
              <a:cs typeface="+mn-cs"/>
            </a:rPr>
            <a:t>11 Weeks    </a:t>
          </a:r>
          <a:r>
            <a:rPr lang="en-US" sz="1400" b="1" dirty="0">
              <a:solidFill>
                <a:sysClr val="windowText" lastClr="000000">
                  <a:hueOff val="0"/>
                  <a:satOff val="0"/>
                  <a:lumOff val="0"/>
                  <a:alphaOff val="0"/>
                </a:sysClr>
              </a:solidFill>
              <a:latin typeface="Calibri" panose="020F0502020204030204"/>
              <a:ea typeface="+mn-ea"/>
              <a:cs typeface="+mn-cs"/>
            </a:rPr>
            <a:t> for </a:t>
          </a:r>
          <a:r>
            <a:rPr lang="en-US" sz="1800" b="1" u="sng" dirty="0">
              <a:solidFill>
                <a:schemeClr val="bg1"/>
              </a:solidFill>
              <a:latin typeface="Calibri" panose="020F0502020204030204"/>
              <a:ea typeface="+mn-ea"/>
              <a:cs typeface="+mn-cs"/>
            </a:rPr>
            <a:t>Juniors</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3186CAD3-D058-47DB-B724-2699B1DC31B0}" type="parTrans" cxnId="{20C9119C-2352-4C95-BA67-15D15649D75E}">
      <dgm:prSet/>
      <dgm:spPr/>
      <dgm:t>
        <a:bodyPr/>
        <a:lstStyle/>
        <a:p>
          <a:endParaRPr lang="en-US"/>
        </a:p>
      </dgm:t>
    </dgm:pt>
    <dgm:pt modelId="{FE765C9F-D74D-4DFA-8A55-15584381614A}" type="sibTrans" cxnId="{20C9119C-2352-4C95-BA67-15D15649D75E}">
      <dgm:prSet/>
      <dgm:spPr/>
      <dgm:t>
        <a:bodyPr/>
        <a:lstStyle/>
        <a:p>
          <a:endParaRPr lang="en-US"/>
        </a:p>
      </dgm:t>
    </dgm:pt>
    <dgm:pt modelId="{04EA8D34-4618-43A7-98DF-3FC908CE7924}">
      <dgm:prSet phldrT="[Text]" custT="1"/>
      <dgm:spPr>
        <a:xfrm>
          <a:off x="5278856" y="1265255"/>
          <a:ext cx="669888" cy="669888"/>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600" b="1" u="sng" dirty="0">
              <a:solidFill>
                <a:schemeClr val="bg1"/>
              </a:solidFill>
              <a:latin typeface="Calibri" panose="020F0502020204030204"/>
              <a:ea typeface="+mn-ea"/>
              <a:cs typeface="+mn-cs"/>
            </a:rPr>
            <a:t>New Hire</a:t>
          </a:r>
        </a:p>
        <a:p>
          <a:pPr>
            <a:buNone/>
          </a:pPr>
          <a:r>
            <a:rPr lang="en-US" sz="1600" b="1" dirty="0">
              <a:solidFill>
                <a:schemeClr val="bg1"/>
              </a:solidFill>
              <a:latin typeface="Calibri" panose="020F0502020204030204"/>
              <a:ea typeface="+mn-ea"/>
              <a:cs typeface="+mn-cs"/>
            </a:rPr>
            <a:t>June 2019</a:t>
          </a:r>
        </a:p>
      </dgm:t>
    </dgm:pt>
    <dgm:pt modelId="{67EAA46C-9DFB-4D7D-B29B-ADFCF8506324}" type="parTrans" cxnId="{EF99E598-E056-4BF4-963A-C02F20E59BC8}">
      <dgm:prSet/>
      <dgm:spPr/>
      <dgm:t>
        <a:bodyPr/>
        <a:lstStyle/>
        <a:p>
          <a:endParaRPr lang="en-US"/>
        </a:p>
      </dgm:t>
    </dgm:pt>
    <dgm:pt modelId="{1AC27F40-0DC6-4F06-8984-F174DA4EC81B}" type="sibTrans" cxnId="{EF99E598-E056-4BF4-963A-C02F20E59BC8}">
      <dgm:prSet/>
      <dgm:spPr/>
      <dgm:t>
        <a:bodyPr/>
        <a:lstStyle/>
        <a:p>
          <a:endParaRPr lang="en-US"/>
        </a:p>
      </dgm:t>
    </dgm:pt>
    <dgm:pt modelId="{97B8E4B0-0CCA-440C-9FDB-B8AD0C1EF7A3}">
      <dgm:prSet custT="1"/>
      <dgm:spPr>
        <a:xfrm>
          <a:off x="5613800" y="1014632"/>
          <a:ext cx="1339777" cy="1171134"/>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gm:spPr>
      <dgm:t>
        <a:bodyPr/>
        <a:lstStyle/>
        <a:p>
          <a:pPr>
            <a:buNone/>
          </a:pPr>
          <a:r>
            <a:rPr lang="en-US" sz="1600" b="1" u="sng" dirty="0">
              <a:solidFill>
                <a:sysClr val="windowText" lastClr="000000">
                  <a:hueOff val="0"/>
                  <a:satOff val="0"/>
                  <a:lumOff val="0"/>
                  <a:alphaOff val="0"/>
                </a:sysClr>
              </a:solidFill>
              <a:latin typeface="Calibri" panose="020F0502020204030204"/>
              <a:ea typeface="+mn-ea"/>
              <a:cs typeface="+mn-cs"/>
            </a:rPr>
            <a:t>Full-Time</a:t>
          </a:r>
          <a:r>
            <a:rPr lang="en-US" sz="1600" b="1" dirty="0">
              <a:solidFill>
                <a:sysClr val="windowText" lastClr="000000">
                  <a:hueOff val="0"/>
                  <a:satOff val="0"/>
                  <a:lumOff val="0"/>
                  <a:alphaOff val="0"/>
                </a:sysClr>
              </a:solidFill>
              <a:latin typeface="Calibri" panose="020F0502020204030204"/>
              <a:ea typeface="+mn-ea"/>
              <a:cs typeface="+mn-cs"/>
            </a:rPr>
            <a:t> </a:t>
          </a:r>
          <a:r>
            <a:rPr lang="en-US" sz="1400" b="1" dirty="0">
              <a:solidFill>
                <a:sysClr val="windowText" lastClr="000000">
                  <a:hueOff val="0"/>
                  <a:satOff val="0"/>
                  <a:lumOff val="0"/>
                  <a:alphaOff val="0"/>
                </a:sysClr>
              </a:solidFill>
              <a:latin typeface="Calibri" panose="020F0502020204030204"/>
              <a:ea typeface="+mn-ea"/>
              <a:cs typeface="+mn-cs"/>
            </a:rPr>
            <a:t>Employee, </a:t>
          </a:r>
          <a:r>
            <a:rPr lang="en-US" sz="1400" b="1" u="sng" dirty="0">
              <a:solidFill>
                <a:sysClr val="windowText" lastClr="000000">
                  <a:hueOff val="0"/>
                  <a:satOff val="0"/>
                  <a:lumOff val="0"/>
                  <a:alphaOff val="0"/>
                </a:sysClr>
              </a:solidFill>
              <a:highlight>
                <a:srgbClr val="FFFF00"/>
              </a:highlight>
              <a:latin typeface="Calibri" panose="020F0502020204030204"/>
              <a:ea typeface="+mn-ea"/>
              <a:cs typeface="+mn-cs"/>
            </a:rPr>
            <a:t>Mostly from Intern Offers </a:t>
          </a:r>
          <a:r>
            <a:rPr lang="en-US" sz="1400" b="1" dirty="0">
              <a:solidFill>
                <a:sysClr val="windowText" lastClr="000000">
                  <a:hueOff val="0"/>
                  <a:satOff val="0"/>
                  <a:lumOff val="0"/>
                  <a:alphaOff val="0"/>
                </a:sysClr>
              </a:solidFill>
              <a:latin typeface="Calibri" panose="020F0502020204030204"/>
              <a:ea typeface="+mn-ea"/>
              <a:cs typeface="+mn-cs"/>
            </a:rPr>
            <a:t>- Few Seniors</a:t>
          </a:r>
        </a:p>
      </dgm:t>
    </dgm:pt>
    <dgm:pt modelId="{7EDE49FA-AB3F-4E62-8832-5E085D893E28}" type="parTrans" cxnId="{F9BF6430-D935-433F-B9A5-D4662F0051AA}">
      <dgm:prSet/>
      <dgm:spPr/>
      <dgm:t>
        <a:bodyPr/>
        <a:lstStyle/>
        <a:p>
          <a:endParaRPr lang="en-US"/>
        </a:p>
      </dgm:t>
    </dgm:pt>
    <dgm:pt modelId="{4E48855C-CBCF-4FDA-84D4-223D3F5C191D}" type="sibTrans" cxnId="{F9BF6430-D935-433F-B9A5-D4662F0051AA}">
      <dgm:prSet/>
      <dgm:spPr/>
      <dgm:t>
        <a:bodyPr/>
        <a:lstStyle/>
        <a:p>
          <a:endParaRPr lang="en-US"/>
        </a:p>
      </dgm:t>
    </dgm:pt>
    <dgm:pt modelId="{1E47D75B-133A-40A6-9D23-FDC8E8CFB32A}" type="pres">
      <dgm:prSet presAssocID="{CA2CEC6E-0D84-4E1B-B782-7991D35E290C}" presName="theList" presStyleCnt="0">
        <dgm:presLayoutVars>
          <dgm:dir/>
          <dgm:animLvl val="lvl"/>
          <dgm:resizeHandles val="exact"/>
        </dgm:presLayoutVars>
      </dgm:prSet>
      <dgm:spPr/>
    </dgm:pt>
    <dgm:pt modelId="{3B541ECB-A82C-4A6D-84BB-080C295CEC7F}" type="pres">
      <dgm:prSet presAssocID="{6386DF87-729C-4FDD-810B-6EE52C5EC1E8}" presName="compNode" presStyleCnt="0"/>
      <dgm:spPr/>
    </dgm:pt>
    <dgm:pt modelId="{E5A5C7EF-11F7-4A8C-8BC0-1AF147DF7D0A}" type="pres">
      <dgm:prSet presAssocID="{6386DF87-729C-4FDD-810B-6EE52C5EC1E8}" presName="noGeometry" presStyleCnt="0"/>
      <dgm:spPr/>
    </dgm:pt>
    <dgm:pt modelId="{6CCC834E-E350-4F79-82FA-3BC04CB76AE3}" type="pres">
      <dgm:prSet presAssocID="{6386DF87-729C-4FDD-810B-6EE52C5EC1E8}" presName="childTextVisible" presStyleLbl="bgAccFollowNode1" presStyleIdx="0" presStyleCnt="4" custScaleX="146115" custScaleY="144763" custLinFactNeighborX="23318" custLinFactNeighborY="-238">
        <dgm:presLayoutVars>
          <dgm:bulletEnabled val="1"/>
        </dgm:presLayoutVars>
      </dgm:prSet>
      <dgm:spPr/>
    </dgm:pt>
    <dgm:pt modelId="{9DE6A94D-4475-4B5A-912A-E9F3BA14D378}" type="pres">
      <dgm:prSet presAssocID="{6386DF87-729C-4FDD-810B-6EE52C5EC1E8}" presName="childTextHidden" presStyleLbl="bgAccFollowNode1" presStyleIdx="0" presStyleCnt="4"/>
      <dgm:spPr/>
    </dgm:pt>
    <dgm:pt modelId="{D0C8A7BD-303F-4BFE-A313-CD7F6FA64AEC}" type="pres">
      <dgm:prSet presAssocID="{6386DF87-729C-4FDD-810B-6EE52C5EC1E8}" presName="parentText" presStyleLbl="node1" presStyleIdx="0" presStyleCnt="4" custScaleX="148693" custScaleY="187535" custLinFactNeighborX="-706" custLinFactNeighborY="1101">
        <dgm:presLayoutVars>
          <dgm:chMax val="1"/>
          <dgm:bulletEnabled val="1"/>
        </dgm:presLayoutVars>
      </dgm:prSet>
      <dgm:spPr/>
    </dgm:pt>
    <dgm:pt modelId="{06459243-E667-4B7E-9F2C-E98088FBD0F8}" type="pres">
      <dgm:prSet presAssocID="{6386DF87-729C-4FDD-810B-6EE52C5EC1E8}" presName="aSpace" presStyleCnt="0"/>
      <dgm:spPr/>
    </dgm:pt>
    <dgm:pt modelId="{A6BB0B71-1481-4804-BD5B-7C85C4F121C6}" type="pres">
      <dgm:prSet presAssocID="{35BEB393-9DEC-4EFC-BEEA-5EA789590DB6}" presName="compNode" presStyleCnt="0"/>
      <dgm:spPr/>
    </dgm:pt>
    <dgm:pt modelId="{0F7D2735-D312-4691-AF4D-E0D76BB5B291}" type="pres">
      <dgm:prSet presAssocID="{35BEB393-9DEC-4EFC-BEEA-5EA789590DB6}" presName="noGeometry" presStyleCnt="0"/>
      <dgm:spPr/>
    </dgm:pt>
    <dgm:pt modelId="{24D8F726-DD54-442A-947A-31FC45EEC3EC}" type="pres">
      <dgm:prSet presAssocID="{35BEB393-9DEC-4EFC-BEEA-5EA789590DB6}" presName="childTextVisible" presStyleLbl="bgAccFollowNode1" presStyleIdx="1" presStyleCnt="4" custScaleX="152600" custScaleY="147700" custLinFactNeighborX="15498" custLinFactNeighborY="-1405">
        <dgm:presLayoutVars>
          <dgm:bulletEnabled val="1"/>
        </dgm:presLayoutVars>
      </dgm:prSet>
      <dgm:spPr/>
    </dgm:pt>
    <dgm:pt modelId="{BF4D9D63-070D-4502-89D1-9E5BE35BC28D}" type="pres">
      <dgm:prSet presAssocID="{35BEB393-9DEC-4EFC-BEEA-5EA789590DB6}" presName="childTextHidden" presStyleLbl="bgAccFollowNode1" presStyleIdx="1" presStyleCnt="4"/>
      <dgm:spPr/>
    </dgm:pt>
    <dgm:pt modelId="{46A0CB09-0ED6-4A68-B250-A547E97135A6}" type="pres">
      <dgm:prSet presAssocID="{35BEB393-9DEC-4EFC-BEEA-5EA789590DB6}" presName="parentText" presStyleLbl="node1" presStyleIdx="1" presStyleCnt="4" custScaleX="156899" custScaleY="188262" custLinFactNeighborX="-25404" custLinFactNeighborY="-1464">
        <dgm:presLayoutVars>
          <dgm:chMax val="1"/>
          <dgm:bulletEnabled val="1"/>
        </dgm:presLayoutVars>
      </dgm:prSet>
      <dgm:spPr/>
    </dgm:pt>
    <dgm:pt modelId="{7BD9DB87-99BF-4F89-BB0D-325503FDAD77}" type="pres">
      <dgm:prSet presAssocID="{35BEB393-9DEC-4EFC-BEEA-5EA789590DB6}" presName="aSpace" presStyleCnt="0"/>
      <dgm:spPr/>
    </dgm:pt>
    <dgm:pt modelId="{9A36CAA8-4CDC-497D-83D2-104BC393404B}" type="pres">
      <dgm:prSet presAssocID="{E7F6A970-ABB5-4236-B2AD-1CD5995F3789}" presName="compNode" presStyleCnt="0"/>
      <dgm:spPr/>
    </dgm:pt>
    <dgm:pt modelId="{A04C0E1B-664B-4DC5-92E1-4168F5DC0DFE}" type="pres">
      <dgm:prSet presAssocID="{E7F6A970-ABB5-4236-B2AD-1CD5995F3789}" presName="noGeometry" presStyleCnt="0"/>
      <dgm:spPr/>
    </dgm:pt>
    <dgm:pt modelId="{4B4B0BC0-BD6A-4E43-B257-57E962F7A142}" type="pres">
      <dgm:prSet presAssocID="{E7F6A970-ABB5-4236-B2AD-1CD5995F3789}" presName="childTextVisible" presStyleLbl="bgAccFollowNode1" presStyleIdx="2" presStyleCnt="4" custScaleX="129308" custScaleY="154630" custLinFactNeighborX="8603" custLinFactNeighborY="-2245">
        <dgm:presLayoutVars>
          <dgm:bulletEnabled val="1"/>
        </dgm:presLayoutVars>
      </dgm:prSet>
      <dgm:spPr/>
    </dgm:pt>
    <dgm:pt modelId="{52CB58B2-7E7F-40B7-9A0D-34643BF96440}" type="pres">
      <dgm:prSet presAssocID="{E7F6A970-ABB5-4236-B2AD-1CD5995F3789}" presName="childTextHidden" presStyleLbl="bgAccFollowNode1" presStyleIdx="2" presStyleCnt="4"/>
      <dgm:spPr/>
    </dgm:pt>
    <dgm:pt modelId="{1D406089-9B18-4FE2-BF81-D5FE078034F3}" type="pres">
      <dgm:prSet presAssocID="{E7F6A970-ABB5-4236-B2AD-1CD5995F3789}" presName="parentText" presStyleLbl="node1" presStyleIdx="2" presStyleCnt="4" custScaleX="160964" custScaleY="193198" custLinFactNeighborX="-29738" custLinFactNeighborY="-7333">
        <dgm:presLayoutVars>
          <dgm:chMax val="1"/>
          <dgm:bulletEnabled val="1"/>
        </dgm:presLayoutVars>
      </dgm:prSet>
      <dgm:spPr/>
    </dgm:pt>
    <dgm:pt modelId="{AEC3984D-D758-47AE-A94D-C8B74D38DE95}" type="pres">
      <dgm:prSet presAssocID="{E7F6A970-ABB5-4236-B2AD-1CD5995F3789}" presName="aSpace" presStyleCnt="0"/>
      <dgm:spPr/>
    </dgm:pt>
    <dgm:pt modelId="{4B011BD1-F754-401C-8C55-666F25807475}" type="pres">
      <dgm:prSet presAssocID="{04EA8D34-4618-43A7-98DF-3FC908CE7924}" presName="compNode" presStyleCnt="0"/>
      <dgm:spPr/>
    </dgm:pt>
    <dgm:pt modelId="{989D382D-4374-4C25-9E5D-EFA57013825F}" type="pres">
      <dgm:prSet presAssocID="{04EA8D34-4618-43A7-98DF-3FC908CE7924}" presName="noGeometry" presStyleCnt="0"/>
      <dgm:spPr/>
    </dgm:pt>
    <dgm:pt modelId="{4D567AAF-670C-43CD-9391-9351FAC06C4E}" type="pres">
      <dgm:prSet presAssocID="{04EA8D34-4618-43A7-98DF-3FC908CE7924}" presName="childTextVisible" presStyleLbl="bgAccFollowNode1" presStyleIdx="3" presStyleCnt="4" custScaleX="161084" custScaleY="158227" custLinFactNeighborY="-1428">
        <dgm:presLayoutVars>
          <dgm:bulletEnabled val="1"/>
        </dgm:presLayoutVars>
      </dgm:prSet>
      <dgm:spPr/>
    </dgm:pt>
    <dgm:pt modelId="{9283DF90-06C9-4743-8AB0-9FE9E3AA57BE}" type="pres">
      <dgm:prSet presAssocID="{04EA8D34-4618-43A7-98DF-3FC908CE7924}" presName="childTextHidden" presStyleLbl="bgAccFollowNode1" presStyleIdx="3" presStyleCnt="4"/>
      <dgm:spPr/>
    </dgm:pt>
    <dgm:pt modelId="{6A46B227-6E62-44F5-A45A-0C6B3497D890}" type="pres">
      <dgm:prSet presAssocID="{04EA8D34-4618-43A7-98DF-3FC908CE7924}" presName="parentText" presStyleLbl="node1" presStyleIdx="3" presStyleCnt="4" custScaleX="158433" custScaleY="193169" custLinFactNeighborX="-45129" custLinFactNeighborY="-4420">
        <dgm:presLayoutVars>
          <dgm:chMax val="1"/>
          <dgm:bulletEnabled val="1"/>
        </dgm:presLayoutVars>
      </dgm:prSet>
      <dgm:spPr/>
    </dgm:pt>
  </dgm:ptLst>
  <dgm:cxnLst>
    <dgm:cxn modelId="{E55E6906-3E2C-4795-BE6C-569C76E76ECD}" type="presOf" srcId="{35BEB393-9DEC-4EFC-BEEA-5EA789590DB6}" destId="{46A0CB09-0ED6-4A68-B250-A547E97135A6}" srcOrd="0" destOrd="0" presId="urn:microsoft.com/office/officeart/2005/8/layout/hProcess6"/>
    <dgm:cxn modelId="{563D8B16-057C-4E03-A805-71F1D47A5BD0}" type="presOf" srcId="{30D474C7-1C29-4E12-ACF0-D6D2081E7325}" destId="{24D8F726-DD54-442A-947A-31FC45EEC3EC}" srcOrd="0" destOrd="0" presId="urn:microsoft.com/office/officeart/2005/8/layout/hProcess6"/>
    <dgm:cxn modelId="{E098171C-7370-433A-93B2-BD9DB4B14352}" type="presOf" srcId="{73C58F26-9E31-4D79-86A3-6A9FF0A6341F}" destId="{6CCC834E-E350-4F79-82FA-3BC04CB76AE3}" srcOrd="0" destOrd="0" presId="urn:microsoft.com/office/officeart/2005/8/layout/hProcess6"/>
    <dgm:cxn modelId="{1C23A31E-D815-4DA1-9789-E81B2C3FCE6B}" type="presOf" srcId="{B69DBDEF-D7F1-42ED-8DCA-114D8543CBF3}" destId="{52CB58B2-7E7F-40B7-9A0D-34643BF96440}" srcOrd="1" destOrd="0" presId="urn:microsoft.com/office/officeart/2005/8/layout/hProcess6"/>
    <dgm:cxn modelId="{F9BF6430-D935-433F-B9A5-D4662F0051AA}" srcId="{04EA8D34-4618-43A7-98DF-3FC908CE7924}" destId="{97B8E4B0-0CCA-440C-9FDB-B8AD0C1EF7A3}" srcOrd="0" destOrd="0" parTransId="{7EDE49FA-AB3F-4E62-8832-5E085D893E28}" sibTransId="{4E48855C-CBCF-4FDA-84D4-223D3F5C191D}"/>
    <dgm:cxn modelId="{02865E41-37FD-46B2-AFCB-2D8798999CB7}" type="presOf" srcId="{97B8E4B0-0CCA-440C-9FDB-B8AD0C1EF7A3}" destId="{4D567AAF-670C-43CD-9391-9351FAC06C4E}" srcOrd="0" destOrd="0" presId="urn:microsoft.com/office/officeart/2005/8/layout/hProcess6"/>
    <dgm:cxn modelId="{5F305964-A036-4806-AB59-A124555C73F4}" type="presOf" srcId="{6386DF87-729C-4FDD-810B-6EE52C5EC1E8}" destId="{D0C8A7BD-303F-4BFE-A313-CD7F6FA64AEC}" srcOrd="0" destOrd="0" presId="urn:microsoft.com/office/officeart/2005/8/layout/hProcess6"/>
    <dgm:cxn modelId="{A670F16F-164B-4DFE-9AE0-D4F18F61ADC1}" type="presOf" srcId="{30D474C7-1C29-4E12-ACF0-D6D2081E7325}" destId="{BF4D9D63-070D-4502-89D1-9E5BE35BC28D}" srcOrd="1" destOrd="0" presId="urn:microsoft.com/office/officeart/2005/8/layout/hProcess6"/>
    <dgm:cxn modelId="{EE7C0054-B1F5-46AC-9EDA-9686AFC493B1}" type="presOf" srcId="{E7F6A970-ABB5-4236-B2AD-1CD5995F3789}" destId="{1D406089-9B18-4FE2-BF81-D5FE078034F3}" srcOrd="0" destOrd="0" presId="urn:microsoft.com/office/officeart/2005/8/layout/hProcess6"/>
    <dgm:cxn modelId="{38F9BE55-1054-4A2E-93F4-B8B0052D7C93}" srcId="{CA2CEC6E-0D84-4E1B-B782-7991D35E290C}" destId="{35BEB393-9DEC-4EFC-BEEA-5EA789590DB6}" srcOrd="1" destOrd="0" parTransId="{F678A177-E37F-4EB1-8F3C-3FCB13E43019}" sibTransId="{9133568D-598A-4093-8474-EB2B955B9B31}"/>
    <dgm:cxn modelId="{307E7484-5230-4C0F-9D2A-0F4E22877C3D}" srcId="{6386DF87-729C-4FDD-810B-6EE52C5EC1E8}" destId="{73C58F26-9E31-4D79-86A3-6A9FF0A6341F}" srcOrd="0" destOrd="0" parTransId="{306F2775-49DD-4B19-9540-4942E896DB88}" sibTransId="{964BD127-A9FE-4018-A775-EA0919B31FAE}"/>
    <dgm:cxn modelId="{1404A991-3B39-4F54-A533-0AD126A69F14}" type="presOf" srcId="{B69DBDEF-D7F1-42ED-8DCA-114D8543CBF3}" destId="{4B4B0BC0-BD6A-4E43-B257-57E962F7A142}" srcOrd="0" destOrd="0" presId="urn:microsoft.com/office/officeart/2005/8/layout/hProcess6"/>
    <dgm:cxn modelId="{FA071693-C10A-477D-B334-82901D4EDD3F}" type="presOf" srcId="{04EA8D34-4618-43A7-98DF-3FC908CE7924}" destId="{6A46B227-6E62-44F5-A45A-0C6B3497D890}" srcOrd="0" destOrd="0" presId="urn:microsoft.com/office/officeart/2005/8/layout/hProcess6"/>
    <dgm:cxn modelId="{EF99E598-E056-4BF4-963A-C02F20E59BC8}" srcId="{CA2CEC6E-0D84-4E1B-B782-7991D35E290C}" destId="{04EA8D34-4618-43A7-98DF-3FC908CE7924}" srcOrd="3" destOrd="0" parTransId="{67EAA46C-9DFB-4D7D-B29B-ADFCF8506324}" sibTransId="{1AC27F40-0DC6-4F06-8984-F174DA4EC81B}"/>
    <dgm:cxn modelId="{20C9119C-2352-4C95-BA67-15D15649D75E}" srcId="{E7F6A970-ABB5-4236-B2AD-1CD5995F3789}" destId="{B69DBDEF-D7F1-42ED-8DCA-114D8543CBF3}" srcOrd="0" destOrd="0" parTransId="{3186CAD3-D058-47DB-B724-2699B1DC31B0}" sibTransId="{FE765C9F-D74D-4DFA-8A55-15584381614A}"/>
    <dgm:cxn modelId="{1DCE35A1-47E8-4675-9117-5C45388A6161}" srcId="{CA2CEC6E-0D84-4E1B-B782-7991D35E290C}" destId="{6386DF87-729C-4FDD-810B-6EE52C5EC1E8}" srcOrd="0" destOrd="0" parTransId="{3C5D3EDB-1CE4-4699-BBF2-D6DE139CF774}" sibTransId="{AB388D67-7A61-40F6-BCDF-85EC91746777}"/>
    <dgm:cxn modelId="{6AFB8FBC-FDB0-4BB5-8B78-DD5067D625CB}" srcId="{CA2CEC6E-0D84-4E1B-B782-7991D35E290C}" destId="{E7F6A970-ABB5-4236-B2AD-1CD5995F3789}" srcOrd="2" destOrd="0" parTransId="{ABD2D8D5-E944-4865-A71E-038E1252B77A}" sibTransId="{508A80D7-FCC3-4FCE-8A8C-23B1D6BD940B}"/>
    <dgm:cxn modelId="{D92E79CE-F9D3-4C2B-9206-675B88D9F27E}" srcId="{35BEB393-9DEC-4EFC-BEEA-5EA789590DB6}" destId="{30D474C7-1C29-4E12-ACF0-D6D2081E7325}" srcOrd="0" destOrd="0" parTransId="{9772568B-D5D0-4337-B752-1EE46A23679A}" sibTransId="{E6E5924F-DE77-4DFD-8EF2-B41BF25CD493}"/>
    <dgm:cxn modelId="{D8FCDED4-DAF6-4FE7-A84B-797E5E7F0342}" type="presOf" srcId="{CA2CEC6E-0D84-4E1B-B782-7991D35E290C}" destId="{1E47D75B-133A-40A6-9D23-FDC8E8CFB32A}" srcOrd="0" destOrd="0" presId="urn:microsoft.com/office/officeart/2005/8/layout/hProcess6"/>
    <dgm:cxn modelId="{4602BFF2-EC55-4284-BB65-D489528AA728}" type="presOf" srcId="{97B8E4B0-0CCA-440C-9FDB-B8AD0C1EF7A3}" destId="{9283DF90-06C9-4743-8AB0-9FE9E3AA57BE}" srcOrd="1" destOrd="0" presId="urn:microsoft.com/office/officeart/2005/8/layout/hProcess6"/>
    <dgm:cxn modelId="{0CD7FAF4-7196-41EF-8151-B1A69C09DFDB}" type="presOf" srcId="{73C58F26-9E31-4D79-86A3-6A9FF0A6341F}" destId="{9DE6A94D-4475-4B5A-912A-E9F3BA14D378}" srcOrd="1" destOrd="0" presId="urn:microsoft.com/office/officeart/2005/8/layout/hProcess6"/>
    <dgm:cxn modelId="{8F46E404-3CD8-465B-B022-DDC7C27D1217}" type="presParOf" srcId="{1E47D75B-133A-40A6-9D23-FDC8E8CFB32A}" destId="{3B541ECB-A82C-4A6D-84BB-080C295CEC7F}" srcOrd="0" destOrd="0" presId="urn:microsoft.com/office/officeart/2005/8/layout/hProcess6"/>
    <dgm:cxn modelId="{98614DD8-A6A7-4211-8CB6-3D8ADC22F823}" type="presParOf" srcId="{3B541ECB-A82C-4A6D-84BB-080C295CEC7F}" destId="{E5A5C7EF-11F7-4A8C-8BC0-1AF147DF7D0A}" srcOrd="0" destOrd="0" presId="urn:microsoft.com/office/officeart/2005/8/layout/hProcess6"/>
    <dgm:cxn modelId="{7F565856-CF8C-4058-A2A4-AA888DB1C73D}" type="presParOf" srcId="{3B541ECB-A82C-4A6D-84BB-080C295CEC7F}" destId="{6CCC834E-E350-4F79-82FA-3BC04CB76AE3}" srcOrd="1" destOrd="0" presId="urn:microsoft.com/office/officeart/2005/8/layout/hProcess6"/>
    <dgm:cxn modelId="{CA79955D-688B-420B-AF05-F42E30DCB793}" type="presParOf" srcId="{3B541ECB-A82C-4A6D-84BB-080C295CEC7F}" destId="{9DE6A94D-4475-4B5A-912A-E9F3BA14D378}" srcOrd="2" destOrd="0" presId="urn:microsoft.com/office/officeart/2005/8/layout/hProcess6"/>
    <dgm:cxn modelId="{3E9CED41-576E-44DC-8CE8-2058AA67041F}" type="presParOf" srcId="{3B541ECB-A82C-4A6D-84BB-080C295CEC7F}" destId="{D0C8A7BD-303F-4BFE-A313-CD7F6FA64AEC}" srcOrd="3" destOrd="0" presId="urn:microsoft.com/office/officeart/2005/8/layout/hProcess6"/>
    <dgm:cxn modelId="{BAF677E9-B579-47D3-9E7F-0E2C8DA19E8E}" type="presParOf" srcId="{1E47D75B-133A-40A6-9D23-FDC8E8CFB32A}" destId="{06459243-E667-4B7E-9F2C-E98088FBD0F8}" srcOrd="1" destOrd="0" presId="urn:microsoft.com/office/officeart/2005/8/layout/hProcess6"/>
    <dgm:cxn modelId="{7703C4FC-5AC2-4AA2-9D71-13C7C108D080}" type="presParOf" srcId="{1E47D75B-133A-40A6-9D23-FDC8E8CFB32A}" destId="{A6BB0B71-1481-4804-BD5B-7C85C4F121C6}" srcOrd="2" destOrd="0" presId="urn:microsoft.com/office/officeart/2005/8/layout/hProcess6"/>
    <dgm:cxn modelId="{B913D02E-5E0B-4C5D-9017-55DB6A81B773}" type="presParOf" srcId="{A6BB0B71-1481-4804-BD5B-7C85C4F121C6}" destId="{0F7D2735-D312-4691-AF4D-E0D76BB5B291}" srcOrd="0" destOrd="0" presId="urn:microsoft.com/office/officeart/2005/8/layout/hProcess6"/>
    <dgm:cxn modelId="{01CA1970-4B14-4830-83D6-B3687439B3D4}" type="presParOf" srcId="{A6BB0B71-1481-4804-BD5B-7C85C4F121C6}" destId="{24D8F726-DD54-442A-947A-31FC45EEC3EC}" srcOrd="1" destOrd="0" presId="urn:microsoft.com/office/officeart/2005/8/layout/hProcess6"/>
    <dgm:cxn modelId="{CDF47759-C43D-4FA5-8F0A-1FD98E0D70B2}" type="presParOf" srcId="{A6BB0B71-1481-4804-BD5B-7C85C4F121C6}" destId="{BF4D9D63-070D-4502-89D1-9E5BE35BC28D}" srcOrd="2" destOrd="0" presId="urn:microsoft.com/office/officeart/2005/8/layout/hProcess6"/>
    <dgm:cxn modelId="{FA5D4B7B-5270-4C90-A8D2-DE65DE064FF3}" type="presParOf" srcId="{A6BB0B71-1481-4804-BD5B-7C85C4F121C6}" destId="{46A0CB09-0ED6-4A68-B250-A547E97135A6}" srcOrd="3" destOrd="0" presId="urn:microsoft.com/office/officeart/2005/8/layout/hProcess6"/>
    <dgm:cxn modelId="{CF8A8933-024E-46CD-BD23-600A74CC3BE9}" type="presParOf" srcId="{1E47D75B-133A-40A6-9D23-FDC8E8CFB32A}" destId="{7BD9DB87-99BF-4F89-BB0D-325503FDAD77}" srcOrd="3" destOrd="0" presId="urn:microsoft.com/office/officeart/2005/8/layout/hProcess6"/>
    <dgm:cxn modelId="{EB7D793C-B72F-4E06-BEBD-621A68203A24}" type="presParOf" srcId="{1E47D75B-133A-40A6-9D23-FDC8E8CFB32A}" destId="{9A36CAA8-4CDC-497D-83D2-104BC393404B}" srcOrd="4" destOrd="0" presId="urn:microsoft.com/office/officeart/2005/8/layout/hProcess6"/>
    <dgm:cxn modelId="{7611285C-4B41-4E11-AF6B-3DB731FB33C7}" type="presParOf" srcId="{9A36CAA8-4CDC-497D-83D2-104BC393404B}" destId="{A04C0E1B-664B-4DC5-92E1-4168F5DC0DFE}" srcOrd="0" destOrd="0" presId="urn:microsoft.com/office/officeart/2005/8/layout/hProcess6"/>
    <dgm:cxn modelId="{3EBB2368-226C-4AD1-95DE-02B45E4379E1}" type="presParOf" srcId="{9A36CAA8-4CDC-497D-83D2-104BC393404B}" destId="{4B4B0BC0-BD6A-4E43-B257-57E962F7A142}" srcOrd="1" destOrd="0" presId="urn:microsoft.com/office/officeart/2005/8/layout/hProcess6"/>
    <dgm:cxn modelId="{3536A7E7-BE37-49E5-8B16-AC31E1735C61}" type="presParOf" srcId="{9A36CAA8-4CDC-497D-83D2-104BC393404B}" destId="{52CB58B2-7E7F-40B7-9A0D-34643BF96440}" srcOrd="2" destOrd="0" presId="urn:microsoft.com/office/officeart/2005/8/layout/hProcess6"/>
    <dgm:cxn modelId="{6031F7F9-60C6-43F3-9FDE-06B0742C71E4}" type="presParOf" srcId="{9A36CAA8-4CDC-497D-83D2-104BC393404B}" destId="{1D406089-9B18-4FE2-BF81-D5FE078034F3}" srcOrd="3" destOrd="0" presId="urn:microsoft.com/office/officeart/2005/8/layout/hProcess6"/>
    <dgm:cxn modelId="{6CCB109A-6266-41EF-B1A1-6342433C25BB}" type="presParOf" srcId="{1E47D75B-133A-40A6-9D23-FDC8E8CFB32A}" destId="{AEC3984D-D758-47AE-A94D-C8B74D38DE95}" srcOrd="5" destOrd="0" presId="urn:microsoft.com/office/officeart/2005/8/layout/hProcess6"/>
    <dgm:cxn modelId="{53D84849-0FED-4DBA-9A61-1651033D3A8B}" type="presParOf" srcId="{1E47D75B-133A-40A6-9D23-FDC8E8CFB32A}" destId="{4B011BD1-F754-401C-8C55-666F25807475}" srcOrd="6" destOrd="0" presId="urn:microsoft.com/office/officeart/2005/8/layout/hProcess6"/>
    <dgm:cxn modelId="{C90C30E7-86EE-4BBE-B50E-E610ABD3ADDE}" type="presParOf" srcId="{4B011BD1-F754-401C-8C55-666F25807475}" destId="{989D382D-4374-4C25-9E5D-EFA57013825F}" srcOrd="0" destOrd="0" presId="urn:microsoft.com/office/officeart/2005/8/layout/hProcess6"/>
    <dgm:cxn modelId="{AB7A2700-4BD6-4309-9B96-C3A0393836D2}" type="presParOf" srcId="{4B011BD1-F754-401C-8C55-666F25807475}" destId="{4D567AAF-670C-43CD-9391-9351FAC06C4E}" srcOrd="1" destOrd="0" presId="urn:microsoft.com/office/officeart/2005/8/layout/hProcess6"/>
    <dgm:cxn modelId="{69D7229C-B924-4636-A656-545209649826}" type="presParOf" srcId="{4B011BD1-F754-401C-8C55-666F25807475}" destId="{9283DF90-06C9-4743-8AB0-9FE9E3AA57BE}" srcOrd="2" destOrd="0" presId="urn:microsoft.com/office/officeart/2005/8/layout/hProcess6"/>
    <dgm:cxn modelId="{496A4A63-2C70-42BB-9D4C-2DFAF193816A}" type="presParOf" srcId="{4B011BD1-F754-401C-8C55-666F25807475}" destId="{6A46B227-6E62-44F5-A45A-0C6B3497D890}"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D6863F-25D0-4EF7-81ED-1CB19AE577A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B9B1308-B073-4B3A-A564-C059C2B5C39F}">
      <dgm:prSet custT="1"/>
      <dgm:spPr/>
      <dgm:t>
        <a:bodyPr/>
        <a:lstStyle/>
        <a:p>
          <a:pPr algn="l"/>
          <a:r>
            <a:rPr lang="en-US" sz="2000" b="1" u="none" dirty="0">
              <a:solidFill>
                <a:schemeClr val="tx1"/>
              </a:solidFill>
            </a:rPr>
            <a:t>Purpose?</a:t>
          </a:r>
        </a:p>
      </dgm:t>
    </dgm:pt>
    <dgm:pt modelId="{0A5688DD-DB5F-402D-8405-80C16C8F2B6D}" type="parTrans" cxnId="{170023EF-FE48-4568-9A4E-9B55E6E03AD9}">
      <dgm:prSet/>
      <dgm:spPr/>
      <dgm:t>
        <a:bodyPr/>
        <a:lstStyle/>
        <a:p>
          <a:endParaRPr lang="en-US"/>
        </a:p>
      </dgm:t>
    </dgm:pt>
    <dgm:pt modelId="{97B3FE64-BD06-4D77-B458-AFFD4A1C13CD}" type="sibTrans" cxnId="{170023EF-FE48-4568-9A4E-9B55E6E03AD9}">
      <dgm:prSet/>
      <dgm:spPr/>
      <dgm:t>
        <a:bodyPr/>
        <a:lstStyle/>
        <a:p>
          <a:endParaRPr lang="en-US"/>
        </a:p>
      </dgm:t>
    </dgm:pt>
    <dgm:pt modelId="{34DDB4F8-1210-4CC0-AEA4-CA4A27EA677C}">
      <dgm:prSet custT="1"/>
      <dgm:spPr/>
      <dgm:t>
        <a:bodyPr/>
        <a:lstStyle/>
        <a:p>
          <a:pPr algn="l"/>
          <a:r>
            <a:rPr lang="en-US" sz="2000" b="1" u="none">
              <a:solidFill>
                <a:schemeClr val="tx1"/>
              </a:solidFill>
            </a:rPr>
            <a:t>What?</a:t>
          </a:r>
          <a:endParaRPr lang="en-US" sz="2000" b="1" u="none" dirty="0">
            <a:solidFill>
              <a:schemeClr val="tx1"/>
            </a:solidFill>
          </a:endParaRPr>
        </a:p>
      </dgm:t>
    </dgm:pt>
    <dgm:pt modelId="{B83CF835-055C-40E3-9074-2CDC3881198D}" type="parTrans" cxnId="{5D7BB2A6-C905-47CA-BF30-479A27737DEA}">
      <dgm:prSet/>
      <dgm:spPr/>
      <dgm:t>
        <a:bodyPr/>
        <a:lstStyle/>
        <a:p>
          <a:endParaRPr lang="en-US"/>
        </a:p>
      </dgm:t>
    </dgm:pt>
    <dgm:pt modelId="{51A4DA85-58B5-4AC6-B41B-33788E09331B}" type="sibTrans" cxnId="{5D7BB2A6-C905-47CA-BF30-479A27737DEA}">
      <dgm:prSet/>
      <dgm:spPr/>
      <dgm:t>
        <a:bodyPr/>
        <a:lstStyle/>
        <a:p>
          <a:endParaRPr lang="en-US"/>
        </a:p>
      </dgm:t>
    </dgm:pt>
    <dgm:pt modelId="{377DB458-8D7F-49A4-9679-D54DECE797A0}">
      <dgm:prSet/>
      <dgm:spPr/>
      <dgm:t>
        <a:bodyPr/>
        <a:lstStyle/>
        <a:p>
          <a:endParaRPr lang="en-US" dirty="0">
            <a:solidFill>
              <a:schemeClr val="bg1"/>
            </a:solidFill>
          </a:endParaRPr>
        </a:p>
      </dgm:t>
    </dgm:pt>
    <dgm:pt modelId="{1404CCA0-D592-4778-AE03-570C8067BA7E}" type="parTrans" cxnId="{28EBD855-4D19-4F20-BDCC-2C809FAAB426}">
      <dgm:prSet/>
      <dgm:spPr/>
      <dgm:t>
        <a:bodyPr/>
        <a:lstStyle/>
        <a:p>
          <a:endParaRPr lang="en-US"/>
        </a:p>
      </dgm:t>
    </dgm:pt>
    <dgm:pt modelId="{225B1818-8790-45A1-A5C9-53D08EF5CCF7}" type="sibTrans" cxnId="{28EBD855-4D19-4F20-BDCC-2C809FAAB426}">
      <dgm:prSet/>
      <dgm:spPr/>
      <dgm:t>
        <a:bodyPr/>
        <a:lstStyle/>
        <a:p>
          <a:endParaRPr lang="en-US"/>
        </a:p>
      </dgm:t>
    </dgm:pt>
    <dgm:pt modelId="{CD604E28-AB14-4573-899B-293268DFDFFF}">
      <dgm:prSet/>
      <dgm:spPr/>
      <dgm:t>
        <a:bodyPr/>
        <a:lstStyle/>
        <a:p>
          <a:endParaRPr lang="en-US" dirty="0">
            <a:solidFill>
              <a:schemeClr val="bg1"/>
            </a:solidFill>
          </a:endParaRPr>
        </a:p>
      </dgm:t>
    </dgm:pt>
    <dgm:pt modelId="{0593229F-0F61-4245-8DDF-25183D500A40}" type="parTrans" cxnId="{99FF3EFA-99D9-4F54-B83F-C32A506D77AB}">
      <dgm:prSet/>
      <dgm:spPr/>
      <dgm:t>
        <a:bodyPr/>
        <a:lstStyle/>
        <a:p>
          <a:endParaRPr lang="en-US"/>
        </a:p>
      </dgm:t>
    </dgm:pt>
    <dgm:pt modelId="{5DADDD43-B435-4F27-A5CE-5708254A59C5}" type="sibTrans" cxnId="{99FF3EFA-99D9-4F54-B83F-C32A506D77AB}">
      <dgm:prSet/>
      <dgm:spPr/>
      <dgm:t>
        <a:bodyPr/>
        <a:lstStyle/>
        <a:p>
          <a:endParaRPr lang="en-US"/>
        </a:p>
      </dgm:t>
    </dgm:pt>
    <dgm:pt modelId="{EB1628BF-2E77-4781-961E-E56314F0BB56}">
      <dgm:prSet custT="1"/>
      <dgm:spPr/>
      <dgm:t>
        <a:bodyPr/>
        <a:lstStyle/>
        <a:p>
          <a:r>
            <a:rPr lang="en-US" sz="1700" dirty="0">
              <a:solidFill>
                <a:schemeClr val="bg1"/>
              </a:solidFill>
            </a:rPr>
            <a:t>You’ll learn about how P&amp;G consults with its partners to develop joint business plans for our retail customers. From Day 1, our strategic selling professionals lead in-market strategies across multiple categories and brands. </a:t>
          </a:r>
        </a:p>
      </dgm:t>
    </dgm:pt>
    <dgm:pt modelId="{D96CC6D3-F53B-43B5-8C4E-65DA2ACAE840}" type="parTrans" cxnId="{060487EB-C0A8-4AC1-97A9-2345694EB919}">
      <dgm:prSet/>
      <dgm:spPr/>
      <dgm:t>
        <a:bodyPr/>
        <a:lstStyle/>
        <a:p>
          <a:endParaRPr lang="en-US"/>
        </a:p>
      </dgm:t>
    </dgm:pt>
    <dgm:pt modelId="{49EF059E-76AC-433F-A857-91659A005257}" type="sibTrans" cxnId="{060487EB-C0A8-4AC1-97A9-2345694EB919}">
      <dgm:prSet/>
      <dgm:spPr/>
      <dgm:t>
        <a:bodyPr/>
        <a:lstStyle/>
        <a:p>
          <a:endParaRPr lang="en-US"/>
        </a:p>
      </dgm:t>
    </dgm:pt>
    <dgm:pt modelId="{826215DB-9C50-4498-A75E-20D97FFAD43F}">
      <dgm:prSet custT="1"/>
      <dgm:spPr/>
      <dgm:t>
        <a:bodyPr/>
        <a:lstStyle/>
        <a:p>
          <a:r>
            <a:rPr lang="en-US" sz="1700" dirty="0">
              <a:solidFill>
                <a:schemeClr val="bg1"/>
              </a:solidFill>
            </a:rPr>
            <a:t>You will join us for 2 days in April 2019 for an all expenses paid experience at our World Headquarters in downtown Cincinnati, OH. You will partner with other top undergraduate students from all over the country and have the chance to speak candidly with strategic selling leaders about corporate America and P&amp;G’s culture.</a:t>
          </a:r>
        </a:p>
      </dgm:t>
    </dgm:pt>
    <dgm:pt modelId="{9D3BA786-53D9-4028-9B54-2DD6A7DF9848}" type="parTrans" cxnId="{460A5231-3AA6-4601-8C12-BC0688BAEA4A}">
      <dgm:prSet/>
      <dgm:spPr/>
      <dgm:t>
        <a:bodyPr/>
        <a:lstStyle/>
        <a:p>
          <a:endParaRPr lang="en-US"/>
        </a:p>
      </dgm:t>
    </dgm:pt>
    <dgm:pt modelId="{D358B422-3F9B-435B-8904-107293C77E9F}" type="sibTrans" cxnId="{460A5231-3AA6-4601-8C12-BC0688BAEA4A}">
      <dgm:prSet/>
      <dgm:spPr/>
      <dgm:t>
        <a:bodyPr/>
        <a:lstStyle/>
        <a:p>
          <a:endParaRPr lang="en-US"/>
        </a:p>
      </dgm:t>
    </dgm:pt>
    <dgm:pt modelId="{09CECB7A-DBD7-4A37-86A6-151D8391A437}">
      <dgm:prSet custT="1"/>
      <dgm:spPr/>
      <dgm:t>
        <a:bodyPr/>
        <a:lstStyle/>
        <a:p>
          <a:r>
            <a:rPr lang="en-US" sz="1700" dirty="0">
              <a:solidFill>
                <a:schemeClr val="bg1"/>
              </a:solidFill>
            </a:rPr>
            <a:t>Students must be enrolled in a Bachelor’s-level business-related degree with a Fall 2021/Spring 2022 graduation date  </a:t>
          </a:r>
        </a:p>
      </dgm:t>
    </dgm:pt>
    <dgm:pt modelId="{906E4043-B401-4DDD-BA4A-A297A799467D}" type="parTrans" cxnId="{A1BED7EC-717F-405D-B1F6-02EF9B6DDD7B}">
      <dgm:prSet/>
      <dgm:spPr/>
      <dgm:t>
        <a:bodyPr/>
        <a:lstStyle/>
        <a:p>
          <a:endParaRPr lang="en-US"/>
        </a:p>
      </dgm:t>
    </dgm:pt>
    <dgm:pt modelId="{5ACD5B62-1102-49C0-815D-9CB109A6336D}" type="sibTrans" cxnId="{A1BED7EC-717F-405D-B1F6-02EF9B6DDD7B}">
      <dgm:prSet/>
      <dgm:spPr/>
      <dgm:t>
        <a:bodyPr/>
        <a:lstStyle/>
        <a:p>
          <a:endParaRPr lang="en-US"/>
        </a:p>
      </dgm:t>
    </dgm:pt>
    <dgm:pt modelId="{B383AFFF-4D89-4979-AEBC-D0BA7BE0A05F}">
      <dgm:prSet custT="1"/>
      <dgm:spPr/>
      <dgm:t>
        <a:bodyPr/>
        <a:lstStyle/>
        <a:p>
          <a:endParaRPr lang="en-US" sz="900" dirty="0">
            <a:solidFill>
              <a:schemeClr val="bg1"/>
            </a:solidFill>
          </a:endParaRPr>
        </a:p>
      </dgm:t>
    </dgm:pt>
    <dgm:pt modelId="{80966DBF-B572-4284-9251-BACBB27172CA}" type="parTrans" cxnId="{5634CD5F-5A3B-4C2A-BCBC-8F0D51EFF959}">
      <dgm:prSet/>
      <dgm:spPr/>
      <dgm:t>
        <a:bodyPr/>
        <a:lstStyle/>
        <a:p>
          <a:endParaRPr lang="en-US"/>
        </a:p>
      </dgm:t>
    </dgm:pt>
    <dgm:pt modelId="{0C238D01-4554-4F13-81F8-42EBC23D1555}" type="sibTrans" cxnId="{5634CD5F-5A3B-4C2A-BCBC-8F0D51EFF959}">
      <dgm:prSet/>
      <dgm:spPr/>
      <dgm:t>
        <a:bodyPr/>
        <a:lstStyle/>
        <a:p>
          <a:endParaRPr lang="en-US"/>
        </a:p>
      </dgm:t>
    </dgm:pt>
    <dgm:pt modelId="{14C4A6F6-E5BC-41AD-AE26-2449491802A4}">
      <dgm:prSet custT="1"/>
      <dgm:spPr/>
      <dgm:t>
        <a:bodyPr/>
        <a:lstStyle/>
        <a:p>
          <a:r>
            <a:rPr lang="en-US" sz="1700" dirty="0">
              <a:solidFill>
                <a:schemeClr val="bg1"/>
              </a:solidFill>
            </a:rPr>
            <a:t>You’ll experience firsthand how our selling teams shape this strategy by drawing on creative and data-driven insights. Our objective is to position our Company, our Customers, and our Shoppers to win.</a:t>
          </a:r>
        </a:p>
      </dgm:t>
    </dgm:pt>
    <dgm:pt modelId="{0ABB009F-C7B7-4487-93AF-B853B82B10A0}" type="parTrans" cxnId="{1B73E8B7-0355-48A7-8751-8F5F454E3EF9}">
      <dgm:prSet/>
      <dgm:spPr/>
      <dgm:t>
        <a:bodyPr/>
        <a:lstStyle/>
        <a:p>
          <a:endParaRPr lang="en-US"/>
        </a:p>
      </dgm:t>
    </dgm:pt>
    <dgm:pt modelId="{F4601554-7C78-40CB-89EE-60EDA23C152F}" type="sibTrans" cxnId="{1B73E8B7-0355-48A7-8751-8F5F454E3EF9}">
      <dgm:prSet/>
      <dgm:spPr/>
      <dgm:t>
        <a:bodyPr/>
        <a:lstStyle/>
        <a:p>
          <a:endParaRPr lang="en-US"/>
        </a:p>
      </dgm:t>
    </dgm:pt>
    <dgm:pt modelId="{37ECCA96-5A97-45ED-B277-0E02DB99F629}">
      <dgm:prSet custT="1"/>
      <dgm:spPr/>
      <dgm:t>
        <a:bodyPr/>
        <a:lstStyle/>
        <a:p>
          <a:r>
            <a:rPr lang="en-US" sz="1700" dirty="0">
              <a:solidFill>
                <a:schemeClr val="bg1"/>
              </a:solidFill>
            </a:rPr>
            <a:t>Our focus is to expose you to the types of opportunities available within strategic selling,                      including sophomore, junior, and full-time opportunities</a:t>
          </a:r>
        </a:p>
      </dgm:t>
    </dgm:pt>
    <dgm:pt modelId="{D863FE5D-A041-45AF-A4A9-079046BED616}" type="parTrans" cxnId="{F74CAFE5-ED69-4562-AAA1-BE8EC5A2DD16}">
      <dgm:prSet/>
      <dgm:spPr/>
      <dgm:t>
        <a:bodyPr/>
        <a:lstStyle/>
        <a:p>
          <a:endParaRPr lang="en-US"/>
        </a:p>
      </dgm:t>
    </dgm:pt>
    <dgm:pt modelId="{49D965C7-5C92-4A40-B625-453ABC486977}" type="sibTrans" cxnId="{F74CAFE5-ED69-4562-AAA1-BE8EC5A2DD16}">
      <dgm:prSet/>
      <dgm:spPr/>
      <dgm:t>
        <a:bodyPr/>
        <a:lstStyle/>
        <a:p>
          <a:endParaRPr lang="en-US"/>
        </a:p>
      </dgm:t>
    </dgm:pt>
    <dgm:pt modelId="{82A46B89-5BA8-4E2C-B47C-15145B653470}">
      <dgm:prSet custT="1"/>
      <dgm:spPr/>
      <dgm:t>
        <a:bodyPr/>
        <a:lstStyle/>
        <a:p>
          <a:endParaRPr lang="en-US" sz="1700" dirty="0">
            <a:solidFill>
              <a:schemeClr val="bg1"/>
            </a:solidFill>
          </a:endParaRPr>
        </a:p>
      </dgm:t>
    </dgm:pt>
    <dgm:pt modelId="{89191D7A-C701-46C0-8314-574CFF492E15}" type="parTrans" cxnId="{B6B31AD7-1839-4DEC-BDC0-8ED9A804733E}">
      <dgm:prSet/>
      <dgm:spPr/>
      <dgm:t>
        <a:bodyPr/>
        <a:lstStyle/>
        <a:p>
          <a:endParaRPr lang="en-US"/>
        </a:p>
      </dgm:t>
    </dgm:pt>
    <dgm:pt modelId="{F9CAB41F-2CCE-4F51-8905-F75EB46606D6}" type="sibTrans" cxnId="{B6B31AD7-1839-4DEC-BDC0-8ED9A804733E}">
      <dgm:prSet/>
      <dgm:spPr/>
      <dgm:t>
        <a:bodyPr/>
        <a:lstStyle/>
        <a:p>
          <a:endParaRPr lang="en-US"/>
        </a:p>
      </dgm:t>
    </dgm:pt>
    <dgm:pt modelId="{5D217981-9C6E-49B8-A611-680BC1392719}" type="pres">
      <dgm:prSet presAssocID="{07D6863F-25D0-4EF7-81ED-1CB19AE577A0}" presName="Name0" presStyleCnt="0">
        <dgm:presLayoutVars>
          <dgm:chMax/>
          <dgm:chPref val="3"/>
          <dgm:dir/>
          <dgm:animOne val="branch"/>
          <dgm:animLvl val="lvl"/>
        </dgm:presLayoutVars>
      </dgm:prSet>
      <dgm:spPr/>
    </dgm:pt>
    <dgm:pt modelId="{FDA19F2C-2BB3-4786-9998-281DB6546087}" type="pres">
      <dgm:prSet presAssocID="{EB9B1308-B073-4B3A-A564-C059C2B5C39F}" presName="composite" presStyleCnt="0"/>
      <dgm:spPr/>
    </dgm:pt>
    <dgm:pt modelId="{284FF2F8-24B9-4114-B2FD-B543CBAB5FCD}" type="pres">
      <dgm:prSet presAssocID="{EB9B1308-B073-4B3A-A564-C059C2B5C39F}" presName="FirstChild" presStyleLbl="revTx" presStyleIdx="0" presStyleCnt="4">
        <dgm:presLayoutVars>
          <dgm:chMax val="0"/>
          <dgm:chPref val="0"/>
          <dgm:bulletEnabled val="1"/>
        </dgm:presLayoutVars>
      </dgm:prSet>
      <dgm:spPr/>
    </dgm:pt>
    <dgm:pt modelId="{9FF43DB7-0F9C-4E43-90E7-1F98570EF000}" type="pres">
      <dgm:prSet presAssocID="{EB9B1308-B073-4B3A-A564-C059C2B5C39F}" presName="Parent" presStyleLbl="alignNode1" presStyleIdx="0" presStyleCnt="2" custLinFactNeighborY="-25611">
        <dgm:presLayoutVars>
          <dgm:chMax val="3"/>
          <dgm:chPref val="3"/>
          <dgm:bulletEnabled val="1"/>
        </dgm:presLayoutVars>
      </dgm:prSet>
      <dgm:spPr/>
    </dgm:pt>
    <dgm:pt modelId="{AA542952-01B2-4D39-AF2A-3256588AE6A6}" type="pres">
      <dgm:prSet presAssocID="{EB9B1308-B073-4B3A-A564-C059C2B5C39F}" presName="Accent" presStyleLbl="parChTrans1D1" presStyleIdx="0" presStyleCnt="2"/>
      <dgm:spPr/>
    </dgm:pt>
    <dgm:pt modelId="{EF7E7F04-D7E1-403A-B997-A51104BDEB50}" type="pres">
      <dgm:prSet presAssocID="{EB9B1308-B073-4B3A-A564-C059C2B5C39F}" presName="Child" presStyleLbl="revTx" presStyleIdx="1" presStyleCnt="4" custScaleY="144418">
        <dgm:presLayoutVars>
          <dgm:chMax val="0"/>
          <dgm:chPref val="0"/>
          <dgm:bulletEnabled val="1"/>
        </dgm:presLayoutVars>
      </dgm:prSet>
      <dgm:spPr/>
    </dgm:pt>
    <dgm:pt modelId="{EE753F5A-581B-478A-8C02-EF9715D3C364}" type="pres">
      <dgm:prSet presAssocID="{97B3FE64-BD06-4D77-B458-AFFD4A1C13CD}" presName="sibTrans" presStyleCnt="0"/>
      <dgm:spPr/>
    </dgm:pt>
    <dgm:pt modelId="{633D7527-F5AB-470E-A995-6B9EC0A20C5C}" type="pres">
      <dgm:prSet presAssocID="{34DDB4F8-1210-4CC0-AEA4-CA4A27EA677C}" presName="composite" presStyleCnt="0"/>
      <dgm:spPr/>
    </dgm:pt>
    <dgm:pt modelId="{C76C68AE-C8F5-42D1-8979-DBCC950A7B7F}" type="pres">
      <dgm:prSet presAssocID="{34DDB4F8-1210-4CC0-AEA4-CA4A27EA677C}" presName="FirstChild" presStyleLbl="revTx" presStyleIdx="2" presStyleCnt="4">
        <dgm:presLayoutVars>
          <dgm:chMax val="0"/>
          <dgm:chPref val="0"/>
          <dgm:bulletEnabled val="1"/>
        </dgm:presLayoutVars>
      </dgm:prSet>
      <dgm:spPr/>
    </dgm:pt>
    <dgm:pt modelId="{EAE2E956-71F9-4495-A238-04ECA56FB52D}" type="pres">
      <dgm:prSet presAssocID="{34DDB4F8-1210-4CC0-AEA4-CA4A27EA677C}" presName="Parent" presStyleLbl="alignNode1" presStyleIdx="1" presStyleCnt="2" custLinFactNeighborY="-95547">
        <dgm:presLayoutVars>
          <dgm:chMax val="3"/>
          <dgm:chPref val="3"/>
          <dgm:bulletEnabled val="1"/>
        </dgm:presLayoutVars>
      </dgm:prSet>
      <dgm:spPr/>
    </dgm:pt>
    <dgm:pt modelId="{B723B321-73F7-4539-9B5F-0F0860F0CE33}" type="pres">
      <dgm:prSet presAssocID="{34DDB4F8-1210-4CC0-AEA4-CA4A27EA677C}" presName="Accent" presStyleLbl="parChTrans1D1" presStyleIdx="1" presStyleCnt="2" custLinFactY="-1103719" custLinFactNeighborX="702" custLinFactNeighborY="-1200000"/>
      <dgm:spPr/>
    </dgm:pt>
    <dgm:pt modelId="{928B25C8-B6BC-47CA-9A06-15DAAE8015B7}" type="pres">
      <dgm:prSet presAssocID="{34DDB4F8-1210-4CC0-AEA4-CA4A27EA677C}" presName="Child" presStyleLbl="revTx" presStyleIdx="3" presStyleCnt="4" custScaleY="86823" custLinFactNeighborY="-86343">
        <dgm:presLayoutVars>
          <dgm:chMax val="0"/>
          <dgm:chPref val="0"/>
          <dgm:bulletEnabled val="1"/>
        </dgm:presLayoutVars>
      </dgm:prSet>
      <dgm:spPr/>
    </dgm:pt>
  </dgm:ptLst>
  <dgm:cxnLst>
    <dgm:cxn modelId="{3D3C8805-01FC-43BF-B83F-AAB678BF519E}" type="presOf" srcId="{EB9B1308-B073-4B3A-A564-C059C2B5C39F}" destId="{9FF43DB7-0F9C-4E43-90E7-1F98570EF000}" srcOrd="0" destOrd="0" presId="urn:microsoft.com/office/officeart/2011/layout/TabList"/>
    <dgm:cxn modelId="{70982406-8C86-4648-B3E6-695413D82F88}" type="presOf" srcId="{34DDB4F8-1210-4CC0-AEA4-CA4A27EA677C}" destId="{EAE2E956-71F9-4495-A238-04ECA56FB52D}" srcOrd="0" destOrd="0" presId="urn:microsoft.com/office/officeart/2011/layout/TabList"/>
    <dgm:cxn modelId="{8E171A0E-412E-4510-9F46-8EE3D620322C}" type="presOf" srcId="{EB1628BF-2E77-4781-961E-E56314F0BB56}" destId="{928B25C8-B6BC-47CA-9A06-15DAAE8015B7}" srcOrd="0" destOrd="0" presId="urn:microsoft.com/office/officeart/2011/layout/TabList"/>
    <dgm:cxn modelId="{334DDE24-49A2-4D77-805D-2C5958055109}" type="presOf" srcId="{377DB458-8D7F-49A4-9679-D54DECE797A0}" destId="{284FF2F8-24B9-4114-B2FD-B543CBAB5FCD}" srcOrd="0" destOrd="0" presId="urn:microsoft.com/office/officeart/2011/layout/TabList"/>
    <dgm:cxn modelId="{4D9ECD2D-863E-41F7-9CB3-6CD005D21BD3}" type="presOf" srcId="{B383AFFF-4D89-4979-AEBC-D0BA7BE0A05F}" destId="{EF7E7F04-D7E1-403A-B997-A51104BDEB50}" srcOrd="0" destOrd="0" presId="urn:microsoft.com/office/officeart/2011/layout/TabList"/>
    <dgm:cxn modelId="{460A5231-3AA6-4601-8C12-BC0688BAEA4A}" srcId="{EB9B1308-B073-4B3A-A564-C059C2B5C39F}" destId="{826215DB-9C50-4498-A75E-20D97FFAD43F}" srcOrd="2" destOrd="0" parTransId="{9D3BA786-53D9-4028-9B54-2DD6A7DF9848}" sibTransId="{D358B422-3F9B-435B-8904-107293C77E9F}"/>
    <dgm:cxn modelId="{5634CD5F-5A3B-4C2A-BCBC-8F0D51EFF959}" srcId="{EB9B1308-B073-4B3A-A564-C059C2B5C39F}" destId="{B383AFFF-4D89-4979-AEBC-D0BA7BE0A05F}" srcOrd="1" destOrd="0" parTransId="{80966DBF-B572-4284-9251-BACBB27172CA}" sibTransId="{0C238D01-4554-4F13-81F8-42EBC23D1555}"/>
    <dgm:cxn modelId="{6334B841-CA9B-45A3-B055-43A7E37A9B31}" type="presOf" srcId="{14C4A6F6-E5BC-41AD-AE26-2449491802A4}" destId="{928B25C8-B6BC-47CA-9A06-15DAAE8015B7}" srcOrd="0" destOrd="1" presId="urn:microsoft.com/office/officeart/2011/layout/TabList"/>
    <dgm:cxn modelId="{C298EE6C-6F26-4301-88FD-79691476A244}" type="presOf" srcId="{07D6863F-25D0-4EF7-81ED-1CB19AE577A0}" destId="{5D217981-9C6E-49B8-A611-680BC1392719}" srcOrd="0" destOrd="0" presId="urn:microsoft.com/office/officeart/2011/layout/TabList"/>
    <dgm:cxn modelId="{0684146E-ECB9-4D80-9E1E-29A868B59149}" type="presOf" srcId="{37ECCA96-5A97-45ED-B277-0E02DB99F629}" destId="{928B25C8-B6BC-47CA-9A06-15DAAE8015B7}" srcOrd="0" destOrd="2" presId="urn:microsoft.com/office/officeart/2011/layout/TabList"/>
    <dgm:cxn modelId="{28EBD855-4D19-4F20-BDCC-2C809FAAB426}" srcId="{EB9B1308-B073-4B3A-A564-C059C2B5C39F}" destId="{377DB458-8D7F-49A4-9679-D54DECE797A0}" srcOrd="0" destOrd="0" parTransId="{1404CCA0-D592-4778-AE03-570C8067BA7E}" sibTransId="{225B1818-8790-45A1-A5C9-53D08EF5CCF7}"/>
    <dgm:cxn modelId="{5D7BB2A6-C905-47CA-BF30-479A27737DEA}" srcId="{07D6863F-25D0-4EF7-81ED-1CB19AE577A0}" destId="{34DDB4F8-1210-4CC0-AEA4-CA4A27EA677C}" srcOrd="1" destOrd="0" parTransId="{B83CF835-055C-40E3-9074-2CDC3881198D}" sibTransId="{51A4DA85-58B5-4AC6-B41B-33788E09331B}"/>
    <dgm:cxn modelId="{1B73E8B7-0355-48A7-8751-8F5F454E3EF9}" srcId="{34DDB4F8-1210-4CC0-AEA4-CA4A27EA677C}" destId="{14C4A6F6-E5BC-41AD-AE26-2449491802A4}" srcOrd="2" destOrd="0" parTransId="{0ABB009F-C7B7-4487-93AF-B853B82B10A0}" sibTransId="{F4601554-7C78-40CB-89EE-60EDA23C152F}"/>
    <dgm:cxn modelId="{BF0461BF-437B-4744-94E8-1915D358C077}" type="presOf" srcId="{82A46B89-5BA8-4E2C-B47C-15145B653470}" destId="{928B25C8-B6BC-47CA-9A06-15DAAE8015B7}" srcOrd="0" destOrd="3" presId="urn:microsoft.com/office/officeart/2011/layout/TabList"/>
    <dgm:cxn modelId="{29E692C7-58A0-4C30-BD36-456FA3C1A770}" type="presOf" srcId="{CD604E28-AB14-4573-899B-293268DFDFFF}" destId="{C76C68AE-C8F5-42D1-8979-DBCC950A7B7F}" srcOrd="0" destOrd="0" presId="urn:microsoft.com/office/officeart/2011/layout/TabList"/>
    <dgm:cxn modelId="{B6B31AD7-1839-4DEC-BDC0-8ED9A804733E}" srcId="{34DDB4F8-1210-4CC0-AEA4-CA4A27EA677C}" destId="{82A46B89-5BA8-4E2C-B47C-15145B653470}" srcOrd="4" destOrd="0" parTransId="{89191D7A-C701-46C0-8314-574CFF492E15}" sibTransId="{F9CAB41F-2CCE-4F51-8905-F75EB46606D6}"/>
    <dgm:cxn modelId="{D9EC90E1-7D82-486F-B84F-0AE7A4795772}" type="presOf" srcId="{09CECB7A-DBD7-4A37-86A6-151D8391A437}" destId="{EF7E7F04-D7E1-403A-B997-A51104BDEB50}" srcOrd="0" destOrd="2" presId="urn:microsoft.com/office/officeart/2011/layout/TabList"/>
    <dgm:cxn modelId="{F74CAFE5-ED69-4562-AAA1-BE8EC5A2DD16}" srcId="{34DDB4F8-1210-4CC0-AEA4-CA4A27EA677C}" destId="{37ECCA96-5A97-45ED-B277-0E02DB99F629}" srcOrd="3" destOrd="0" parTransId="{D863FE5D-A041-45AF-A4A9-079046BED616}" sibTransId="{49D965C7-5C92-4A40-B625-453ABC486977}"/>
    <dgm:cxn modelId="{060487EB-C0A8-4AC1-97A9-2345694EB919}" srcId="{34DDB4F8-1210-4CC0-AEA4-CA4A27EA677C}" destId="{EB1628BF-2E77-4781-961E-E56314F0BB56}" srcOrd="1" destOrd="0" parTransId="{D96CC6D3-F53B-43B5-8C4E-65DA2ACAE840}" sibTransId="{49EF059E-76AC-433F-A857-91659A005257}"/>
    <dgm:cxn modelId="{EFA614EC-445D-448C-8FDB-6D531113A903}" type="presOf" srcId="{826215DB-9C50-4498-A75E-20D97FFAD43F}" destId="{EF7E7F04-D7E1-403A-B997-A51104BDEB50}" srcOrd="0" destOrd="1" presId="urn:microsoft.com/office/officeart/2011/layout/TabList"/>
    <dgm:cxn modelId="{A1BED7EC-717F-405D-B1F6-02EF9B6DDD7B}" srcId="{EB9B1308-B073-4B3A-A564-C059C2B5C39F}" destId="{09CECB7A-DBD7-4A37-86A6-151D8391A437}" srcOrd="3" destOrd="0" parTransId="{906E4043-B401-4DDD-BA4A-A297A799467D}" sibTransId="{5ACD5B62-1102-49C0-815D-9CB109A6336D}"/>
    <dgm:cxn modelId="{170023EF-FE48-4568-9A4E-9B55E6E03AD9}" srcId="{07D6863F-25D0-4EF7-81ED-1CB19AE577A0}" destId="{EB9B1308-B073-4B3A-A564-C059C2B5C39F}" srcOrd="0" destOrd="0" parTransId="{0A5688DD-DB5F-402D-8405-80C16C8F2B6D}" sibTransId="{97B3FE64-BD06-4D77-B458-AFFD4A1C13CD}"/>
    <dgm:cxn modelId="{99FF3EFA-99D9-4F54-B83F-C32A506D77AB}" srcId="{34DDB4F8-1210-4CC0-AEA4-CA4A27EA677C}" destId="{CD604E28-AB14-4573-899B-293268DFDFFF}" srcOrd="0" destOrd="0" parTransId="{0593229F-0F61-4245-8DDF-25183D500A40}" sibTransId="{5DADDD43-B435-4F27-A5CE-5708254A59C5}"/>
    <dgm:cxn modelId="{7017C090-7184-400C-ACB1-249B747B99A2}" type="presParOf" srcId="{5D217981-9C6E-49B8-A611-680BC1392719}" destId="{FDA19F2C-2BB3-4786-9998-281DB6546087}" srcOrd="0" destOrd="0" presId="urn:microsoft.com/office/officeart/2011/layout/TabList"/>
    <dgm:cxn modelId="{782857A0-A2D5-448B-A546-CA8B79F5D446}" type="presParOf" srcId="{FDA19F2C-2BB3-4786-9998-281DB6546087}" destId="{284FF2F8-24B9-4114-B2FD-B543CBAB5FCD}" srcOrd="0" destOrd="0" presId="urn:microsoft.com/office/officeart/2011/layout/TabList"/>
    <dgm:cxn modelId="{56DCC4EE-609A-4712-B1F9-846D6FE4CED9}" type="presParOf" srcId="{FDA19F2C-2BB3-4786-9998-281DB6546087}" destId="{9FF43DB7-0F9C-4E43-90E7-1F98570EF000}" srcOrd="1" destOrd="0" presId="urn:microsoft.com/office/officeart/2011/layout/TabList"/>
    <dgm:cxn modelId="{7D8B5A0F-1146-4BA9-B989-AF57B1029A6B}" type="presParOf" srcId="{FDA19F2C-2BB3-4786-9998-281DB6546087}" destId="{AA542952-01B2-4D39-AF2A-3256588AE6A6}" srcOrd="2" destOrd="0" presId="urn:microsoft.com/office/officeart/2011/layout/TabList"/>
    <dgm:cxn modelId="{B226D550-CEEE-4409-8482-BED122F5F7B7}" type="presParOf" srcId="{5D217981-9C6E-49B8-A611-680BC1392719}" destId="{EF7E7F04-D7E1-403A-B997-A51104BDEB50}" srcOrd="1" destOrd="0" presId="urn:microsoft.com/office/officeart/2011/layout/TabList"/>
    <dgm:cxn modelId="{163D459F-39BD-4588-ADF5-063ECA137267}" type="presParOf" srcId="{5D217981-9C6E-49B8-A611-680BC1392719}" destId="{EE753F5A-581B-478A-8C02-EF9715D3C364}" srcOrd="2" destOrd="0" presId="urn:microsoft.com/office/officeart/2011/layout/TabList"/>
    <dgm:cxn modelId="{C411075B-980A-422F-9B95-2BFDE45BD61B}" type="presParOf" srcId="{5D217981-9C6E-49B8-A611-680BC1392719}" destId="{633D7527-F5AB-470E-A995-6B9EC0A20C5C}" srcOrd="3" destOrd="0" presId="urn:microsoft.com/office/officeart/2011/layout/TabList"/>
    <dgm:cxn modelId="{97CEB496-93CA-415A-8B5D-7B727827CC7A}" type="presParOf" srcId="{633D7527-F5AB-470E-A995-6B9EC0A20C5C}" destId="{C76C68AE-C8F5-42D1-8979-DBCC950A7B7F}" srcOrd="0" destOrd="0" presId="urn:microsoft.com/office/officeart/2011/layout/TabList"/>
    <dgm:cxn modelId="{9C4C987D-7830-40FA-AAD3-FAFC020934D0}" type="presParOf" srcId="{633D7527-F5AB-470E-A995-6B9EC0A20C5C}" destId="{EAE2E956-71F9-4495-A238-04ECA56FB52D}" srcOrd="1" destOrd="0" presId="urn:microsoft.com/office/officeart/2011/layout/TabList"/>
    <dgm:cxn modelId="{A95B247C-AE93-436D-8E7D-2F2CF3D25CAE}" type="presParOf" srcId="{633D7527-F5AB-470E-A995-6B9EC0A20C5C}" destId="{B723B321-73F7-4539-9B5F-0F0860F0CE33}" srcOrd="2" destOrd="0" presId="urn:microsoft.com/office/officeart/2011/layout/TabList"/>
    <dgm:cxn modelId="{E15DFDDC-73E2-4834-AD13-F9C27D00F1CA}" type="presParOf" srcId="{5D217981-9C6E-49B8-A611-680BC1392719}" destId="{928B25C8-B6BC-47CA-9A06-15DAAE8015B7}" srcOrd="4" destOrd="0" presId="urn:microsoft.com/office/officeart/2011/layout/Tab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D6863F-25D0-4EF7-81ED-1CB19AE577A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B9B1308-B073-4B3A-A564-C059C2B5C39F}">
      <dgm:prSet custT="1"/>
      <dgm:spPr/>
      <dgm:t>
        <a:bodyPr/>
        <a:lstStyle/>
        <a:p>
          <a:pPr algn="l"/>
          <a:r>
            <a:rPr lang="en-US" sz="2000" b="1" u="none" dirty="0">
              <a:solidFill>
                <a:schemeClr val="tx1"/>
              </a:solidFill>
            </a:rPr>
            <a:t>Purpose?</a:t>
          </a:r>
        </a:p>
      </dgm:t>
    </dgm:pt>
    <dgm:pt modelId="{0A5688DD-DB5F-402D-8405-80C16C8F2B6D}" type="parTrans" cxnId="{170023EF-FE48-4568-9A4E-9B55E6E03AD9}">
      <dgm:prSet/>
      <dgm:spPr/>
      <dgm:t>
        <a:bodyPr/>
        <a:lstStyle/>
        <a:p>
          <a:endParaRPr lang="en-US"/>
        </a:p>
      </dgm:t>
    </dgm:pt>
    <dgm:pt modelId="{97B3FE64-BD06-4D77-B458-AFFD4A1C13CD}" type="sibTrans" cxnId="{170023EF-FE48-4568-9A4E-9B55E6E03AD9}">
      <dgm:prSet/>
      <dgm:spPr/>
      <dgm:t>
        <a:bodyPr/>
        <a:lstStyle/>
        <a:p>
          <a:endParaRPr lang="en-US"/>
        </a:p>
      </dgm:t>
    </dgm:pt>
    <dgm:pt modelId="{34DDB4F8-1210-4CC0-AEA4-CA4A27EA677C}">
      <dgm:prSet custT="1"/>
      <dgm:spPr/>
      <dgm:t>
        <a:bodyPr/>
        <a:lstStyle/>
        <a:p>
          <a:pPr algn="l"/>
          <a:r>
            <a:rPr lang="en-US" sz="2000" b="1" u="none">
              <a:solidFill>
                <a:schemeClr val="tx1"/>
              </a:solidFill>
            </a:rPr>
            <a:t>What?</a:t>
          </a:r>
          <a:endParaRPr lang="en-US" sz="2000" b="1" u="none" dirty="0">
            <a:solidFill>
              <a:schemeClr val="tx1"/>
            </a:solidFill>
          </a:endParaRPr>
        </a:p>
      </dgm:t>
    </dgm:pt>
    <dgm:pt modelId="{B83CF835-055C-40E3-9074-2CDC3881198D}" type="parTrans" cxnId="{5D7BB2A6-C905-47CA-BF30-479A27737DEA}">
      <dgm:prSet/>
      <dgm:spPr/>
      <dgm:t>
        <a:bodyPr/>
        <a:lstStyle/>
        <a:p>
          <a:endParaRPr lang="en-US"/>
        </a:p>
      </dgm:t>
    </dgm:pt>
    <dgm:pt modelId="{51A4DA85-58B5-4AC6-B41B-33788E09331B}" type="sibTrans" cxnId="{5D7BB2A6-C905-47CA-BF30-479A27737DEA}">
      <dgm:prSet/>
      <dgm:spPr/>
      <dgm:t>
        <a:bodyPr/>
        <a:lstStyle/>
        <a:p>
          <a:endParaRPr lang="en-US"/>
        </a:p>
      </dgm:t>
    </dgm:pt>
    <dgm:pt modelId="{377DB458-8D7F-49A4-9679-D54DECE797A0}">
      <dgm:prSet/>
      <dgm:spPr/>
      <dgm:t>
        <a:bodyPr/>
        <a:lstStyle/>
        <a:p>
          <a:endParaRPr lang="en-US" dirty="0">
            <a:solidFill>
              <a:schemeClr val="bg1"/>
            </a:solidFill>
          </a:endParaRPr>
        </a:p>
      </dgm:t>
    </dgm:pt>
    <dgm:pt modelId="{1404CCA0-D592-4778-AE03-570C8067BA7E}" type="parTrans" cxnId="{28EBD855-4D19-4F20-BDCC-2C809FAAB426}">
      <dgm:prSet/>
      <dgm:spPr/>
      <dgm:t>
        <a:bodyPr/>
        <a:lstStyle/>
        <a:p>
          <a:endParaRPr lang="en-US"/>
        </a:p>
      </dgm:t>
    </dgm:pt>
    <dgm:pt modelId="{225B1818-8790-45A1-A5C9-53D08EF5CCF7}" type="sibTrans" cxnId="{28EBD855-4D19-4F20-BDCC-2C809FAAB426}">
      <dgm:prSet/>
      <dgm:spPr/>
      <dgm:t>
        <a:bodyPr/>
        <a:lstStyle/>
        <a:p>
          <a:endParaRPr lang="en-US"/>
        </a:p>
      </dgm:t>
    </dgm:pt>
    <dgm:pt modelId="{CD604E28-AB14-4573-899B-293268DFDFFF}">
      <dgm:prSet/>
      <dgm:spPr/>
      <dgm:t>
        <a:bodyPr/>
        <a:lstStyle/>
        <a:p>
          <a:endParaRPr lang="en-US" dirty="0">
            <a:solidFill>
              <a:schemeClr val="bg1"/>
            </a:solidFill>
          </a:endParaRPr>
        </a:p>
      </dgm:t>
    </dgm:pt>
    <dgm:pt modelId="{0593229F-0F61-4245-8DDF-25183D500A40}" type="parTrans" cxnId="{99FF3EFA-99D9-4F54-B83F-C32A506D77AB}">
      <dgm:prSet/>
      <dgm:spPr/>
      <dgm:t>
        <a:bodyPr/>
        <a:lstStyle/>
        <a:p>
          <a:endParaRPr lang="en-US"/>
        </a:p>
      </dgm:t>
    </dgm:pt>
    <dgm:pt modelId="{5DADDD43-B435-4F27-A5CE-5708254A59C5}" type="sibTrans" cxnId="{99FF3EFA-99D9-4F54-B83F-C32A506D77AB}">
      <dgm:prSet/>
      <dgm:spPr/>
      <dgm:t>
        <a:bodyPr/>
        <a:lstStyle/>
        <a:p>
          <a:endParaRPr lang="en-US"/>
        </a:p>
      </dgm:t>
    </dgm:pt>
    <dgm:pt modelId="{EB1628BF-2E77-4781-961E-E56314F0BB56}">
      <dgm:prSet custT="1"/>
      <dgm:spPr/>
      <dgm:t>
        <a:bodyPr/>
        <a:lstStyle/>
        <a:p>
          <a:r>
            <a:rPr lang="en-US" sz="1700" dirty="0">
              <a:solidFill>
                <a:schemeClr val="bg1"/>
              </a:solidFill>
            </a:rPr>
            <a:t>Learn about how P&amp;G consults with its partners to develop joint business plans for our retail, professional products, dental, and chemicals customers</a:t>
          </a:r>
        </a:p>
      </dgm:t>
    </dgm:pt>
    <dgm:pt modelId="{D96CC6D3-F53B-43B5-8C4E-65DA2ACAE840}" type="parTrans" cxnId="{060487EB-C0A8-4AC1-97A9-2345694EB919}">
      <dgm:prSet/>
      <dgm:spPr/>
      <dgm:t>
        <a:bodyPr/>
        <a:lstStyle/>
        <a:p>
          <a:endParaRPr lang="en-US"/>
        </a:p>
      </dgm:t>
    </dgm:pt>
    <dgm:pt modelId="{49EF059E-76AC-433F-A857-91659A005257}" type="sibTrans" cxnId="{060487EB-C0A8-4AC1-97A9-2345694EB919}">
      <dgm:prSet/>
      <dgm:spPr/>
      <dgm:t>
        <a:bodyPr/>
        <a:lstStyle/>
        <a:p>
          <a:endParaRPr lang="en-US"/>
        </a:p>
      </dgm:t>
    </dgm:pt>
    <dgm:pt modelId="{826215DB-9C50-4498-A75E-20D97FFAD43F}">
      <dgm:prSet custT="1"/>
      <dgm:spPr/>
      <dgm:t>
        <a:bodyPr/>
        <a:lstStyle/>
        <a:p>
          <a:r>
            <a:rPr lang="en-US" sz="1700" dirty="0">
              <a:solidFill>
                <a:schemeClr val="bg1"/>
              </a:solidFill>
            </a:rPr>
            <a:t>The Sales Leadership Seminar will provide you with a 2 day, all expenses paid, in depth look at strategic selling at P&amp;G. This program will take place July 2019 at our headquarters in Cincinnati, Ohio. This highly selective program was crafted for top undergraduate students who are passionate about pursuing a sales-related career path. </a:t>
          </a:r>
        </a:p>
      </dgm:t>
    </dgm:pt>
    <dgm:pt modelId="{9D3BA786-53D9-4028-9B54-2DD6A7DF9848}" type="parTrans" cxnId="{460A5231-3AA6-4601-8C12-BC0688BAEA4A}">
      <dgm:prSet/>
      <dgm:spPr/>
      <dgm:t>
        <a:bodyPr/>
        <a:lstStyle/>
        <a:p>
          <a:endParaRPr lang="en-US"/>
        </a:p>
      </dgm:t>
    </dgm:pt>
    <dgm:pt modelId="{D358B422-3F9B-435B-8904-107293C77E9F}" type="sibTrans" cxnId="{460A5231-3AA6-4601-8C12-BC0688BAEA4A}">
      <dgm:prSet/>
      <dgm:spPr/>
      <dgm:t>
        <a:bodyPr/>
        <a:lstStyle/>
        <a:p>
          <a:endParaRPr lang="en-US"/>
        </a:p>
      </dgm:t>
    </dgm:pt>
    <dgm:pt modelId="{09CECB7A-DBD7-4A37-86A6-151D8391A437}">
      <dgm:prSet custT="1"/>
      <dgm:spPr/>
      <dgm:t>
        <a:bodyPr/>
        <a:lstStyle/>
        <a:p>
          <a:r>
            <a:rPr lang="en-US" sz="1700" dirty="0">
              <a:solidFill>
                <a:schemeClr val="bg1"/>
              </a:solidFill>
            </a:rPr>
            <a:t>Students must be enrolled in a Bachelor’s-level business-related degree with a Fall 2020/Spring 2021 graduation date  </a:t>
          </a:r>
        </a:p>
      </dgm:t>
    </dgm:pt>
    <dgm:pt modelId="{906E4043-B401-4DDD-BA4A-A297A799467D}" type="parTrans" cxnId="{A1BED7EC-717F-405D-B1F6-02EF9B6DDD7B}">
      <dgm:prSet/>
      <dgm:spPr/>
      <dgm:t>
        <a:bodyPr/>
        <a:lstStyle/>
        <a:p>
          <a:endParaRPr lang="en-US"/>
        </a:p>
      </dgm:t>
    </dgm:pt>
    <dgm:pt modelId="{5ACD5B62-1102-49C0-815D-9CB109A6336D}" type="sibTrans" cxnId="{A1BED7EC-717F-405D-B1F6-02EF9B6DDD7B}">
      <dgm:prSet/>
      <dgm:spPr/>
      <dgm:t>
        <a:bodyPr/>
        <a:lstStyle/>
        <a:p>
          <a:endParaRPr lang="en-US"/>
        </a:p>
      </dgm:t>
    </dgm:pt>
    <dgm:pt modelId="{DC3466D8-0888-49B3-95E8-31E858FE4DBE}">
      <dgm:prSet custT="1"/>
      <dgm:spPr/>
      <dgm:t>
        <a:bodyPr/>
        <a:lstStyle/>
        <a:p>
          <a:r>
            <a:rPr lang="en-US" sz="1700" dirty="0">
              <a:solidFill>
                <a:schemeClr val="bg1"/>
              </a:solidFill>
            </a:rPr>
            <a:t>Provides students opportunity to final interview for Junior internship in Summer 2020</a:t>
          </a:r>
        </a:p>
      </dgm:t>
    </dgm:pt>
    <dgm:pt modelId="{1A0C3AD6-A2BF-46BA-86E0-94DA686B1180}" type="parTrans" cxnId="{C123345A-9D7E-4B03-9E26-47A39A190393}">
      <dgm:prSet/>
      <dgm:spPr/>
      <dgm:t>
        <a:bodyPr/>
        <a:lstStyle/>
        <a:p>
          <a:endParaRPr lang="en-US"/>
        </a:p>
      </dgm:t>
    </dgm:pt>
    <dgm:pt modelId="{79117A59-646E-4DD8-AF36-ED622A656423}" type="sibTrans" cxnId="{C123345A-9D7E-4B03-9E26-47A39A190393}">
      <dgm:prSet/>
      <dgm:spPr/>
      <dgm:t>
        <a:bodyPr/>
        <a:lstStyle/>
        <a:p>
          <a:endParaRPr lang="en-US"/>
        </a:p>
      </dgm:t>
    </dgm:pt>
    <dgm:pt modelId="{09D8828A-EECD-4656-BCD2-699A091AEC82}">
      <dgm:prSet custT="1"/>
      <dgm:spPr/>
      <dgm:t>
        <a:bodyPr/>
        <a:lstStyle/>
        <a:p>
          <a:r>
            <a:rPr lang="en-US" sz="1700" dirty="0">
              <a:solidFill>
                <a:schemeClr val="bg1"/>
              </a:solidFill>
            </a:rPr>
            <a:t>Experience firsthand how our selling teams shape business strategy by drawing on                                 creative and data-driven insights</a:t>
          </a:r>
        </a:p>
      </dgm:t>
    </dgm:pt>
    <dgm:pt modelId="{97D8006C-A244-40DF-BE0F-F4DDC4BAB947}" type="parTrans" cxnId="{26FD6879-0ADA-4183-9661-4CA0B5675A3B}">
      <dgm:prSet/>
      <dgm:spPr/>
      <dgm:t>
        <a:bodyPr/>
        <a:lstStyle/>
        <a:p>
          <a:endParaRPr lang="en-US"/>
        </a:p>
      </dgm:t>
    </dgm:pt>
    <dgm:pt modelId="{DFE8772E-47EF-4092-8EF0-AB161882F1FB}" type="sibTrans" cxnId="{26FD6879-0ADA-4183-9661-4CA0B5675A3B}">
      <dgm:prSet/>
      <dgm:spPr/>
      <dgm:t>
        <a:bodyPr/>
        <a:lstStyle/>
        <a:p>
          <a:endParaRPr lang="en-US"/>
        </a:p>
      </dgm:t>
    </dgm:pt>
    <dgm:pt modelId="{BD589AC3-FA7F-4318-BA3C-E206B5CC9D02}">
      <dgm:prSet custT="1"/>
      <dgm:spPr/>
      <dgm:t>
        <a:bodyPr/>
        <a:lstStyle/>
        <a:p>
          <a:r>
            <a:rPr lang="en-US" sz="1700" dirty="0">
              <a:solidFill>
                <a:schemeClr val="bg1"/>
              </a:solidFill>
            </a:rPr>
            <a:t>Gain exposure to the key roles strategic selling professionals play at P&amp;G</a:t>
          </a:r>
        </a:p>
      </dgm:t>
    </dgm:pt>
    <dgm:pt modelId="{966109D0-AD92-4FE3-A076-4E7B6D66C46D}" type="parTrans" cxnId="{2CD27BE1-54D0-41F2-80A8-9E4482C12178}">
      <dgm:prSet/>
      <dgm:spPr/>
      <dgm:t>
        <a:bodyPr/>
        <a:lstStyle/>
        <a:p>
          <a:endParaRPr lang="en-US"/>
        </a:p>
      </dgm:t>
    </dgm:pt>
    <dgm:pt modelId="{A04CF86B-74DE-416F-B90F-F15B1A155645}" type="sibTrans" cxnId="{2CD27BE1-54D0-41F2-80A8-9E4482C12178}">
      <dgm:prSet/>
      <dgm:spPr/>
      <dgm:t>
        <a:bodyPr/>
        <a:lstStyle/>
        <a:p>
          <a:endParaRPr lang="en-US"/>
        </a:p>
      </dgm:t>
    </dgm:pt>
    <dgm:pt modelId="{9DC20C57-9A42-43DD-8058-22F54D2E647F}">
      <dgm:prSet custT="1"/>
      <dgm:spPr/>
      <dgm:t>
        <a:bodyPr/>
        <a:lstStyle/>
        <a:p>
          <a:r>
            <a:rPr lang="en-US" sz="1700" dirty="0">
              <a:solidFill>
                <a:schemeClr val="bg1"/>
              </a:solidFill>
            </a:rPr>
            <a:t>Discover insight into how we deliver superior brand sales while demonstrating and advancing our strategic selling skills in the process</a:t>
          </a:r>
        </a:p>
      </dgm:t>
    </dgm:pt>
    <dgm:pt modelId="{BEA4C140-1446-400F-9658-AA6991428875}" type="parTrans" cxnId="{B2BF5FF6-7836-4C91-88DA-55D3903834AC}">
      <dgm:prSet/>
      <dgm:spPr/>
      <dgm:t>
        <a:bodyPr/>
        <a:lstStyle/>
        <a:p>
          <a:endParaRPr lang="en-US"/>
        </a:p>
      </dgm:t>
    </dgm:pt>
    <dgm:pt modelId="{E17BC696-C3FF-41CC-BDA9-61D75A9022F9}" type="sibTrans" cxnId="{B2BF5FF6-7836-4C91-88DA-55D3903834AC}">
      <dgm:prSet/>
      <dgm:spPr/>
      <dgm:t>
        <a:bodyPr/>
        <a:lstStyle/>
        <a:p>
          <a:endParaRPr lang="en-US"/>
        </a:p>
      </dgm:t>
    </dgm:pt>
    <dgm:pt modelId="{B383AFFF-4D89-4979-AEBC-D0BA7BE0A05F}">
      <dgm:prSet custT="1"/>
      <dgm:spPr/>
      <dgm:t>
        <a:bodyPr/>
        <a:lstStyle/>
        <a:p>
          <a:endParaRPr lang="en-US" sz="900" dirty="0">
            <a:solidFill>
              <a:schemeClr val="bg1"/>
            </a:solidFill>
          </a:endParaRPr>
        </a:p>
      </dgm:t>
    </dgm:pt>
    <dgm:pt modelId="{80966DBF-B572-4284-9251-BACBB27172CA}" type="parTrans" cxnId="{5634CD5F-5A3B-4C2A-BCBC-8F0D51EFF959}">
      <dgm:prSet/>
      <dgm:spPr/>
      <dgm:t>
        <a:bodyPr/>
        <a:lstStyle/>
        <a:p>
          <a:endParaRPr lang="en-US"/>
        </a:p>
      </dgm:t>
    </dgm:pt>
    <dgm:pt modelId="{0C238D01-4554-4F13-81F8-42EBC23D1555}" type="sibTrans" cxnId="{5634CD5F-5A3B-4C2A-BCBC-8F0D51EFF959}">
      <dgm:prSet/>
      <dgm:spPr/>
      <dgm:t>
        <a:bodyPr/>
        <a:lstStyle/>
        <a:p>
          <a:endParaRPr lang="en-US"/>
        </a:p>
      </dgm:t>
    </dgm:pt>
    <dgm:pt modelId="{5D217981-9C6E-49B8-A611-680BC1392719}" type="pres">
      <dgm:prSet presAssocID="{07D6863F-25D0-4EF7-81ED-1CB19AE577A0}" presName="Name0" presStyleCnt="0">
        <dgm:presLayoutVars>
          <dgm:chMax/>
          <dgm:chPref val="3"/>
          <dgm:dir/>
          <dgm:animOne val="branch"/>
          <dgm:animLvl val="lvl"/>
        </dgm:presLayoutVars>
      </dgm:prSet>
      <dgm:spPr/>
    </dgm:pt>
    <dgm:pt modelId="{FDA19F2C-2BB3-4786-9998-281DB6546087}" type="pres">
      <dgm:prSet presAssocID="{EB9B1308-B073-4B3A-A564-C059C2B5C39F}" presName="composite" presStyleCnt="0"/>
      <dgm:spPr/>
    </dgm:pt>
    <dgm:pt modelId="{284FF2F8-24B9-4114-B2FD-B543CBAB5FCD}" type="pres">
      <dgm:prSet presAssocID="{EB9B1308-B073-4B3A-A564-C059C2B5C39F}" presName="FirstChild" presStyleLbl="revTx" presStyleIdx="0" presStyleCnt="4">
        <dgm:presLayoutVars>
          <dgm:chMax val="0"/>
          <dgm:chPref val="0"/>
          <dgm:bulletEnabled val="1"/>
        </dgm:presLayoutVars>
      </dgm:prSet>
      <dgm:spPr/>
    </dgm:pt>
    <dgm:pt modelId="{9FF43DB7-0F9C-4E43-90E7-1F98570EF000}" type="pres">
      <dgm:prSet presAssocID="{EB9B1308-B073-4B3A-A564-C059C2B5C39F}" presName="Parent" presStyleLbl="alignNode1" presStyleIdx="0" presStyleCnt="2" custLinFactNeighborY="-25611">
        <dgm:presLayoutVars>
          <dgm:chMax val="3"/>
          <dgm:chPref val="3"/>
          <dgm:bulletEnabled val="1"/>
        </dgm:presLayoutVars>
      </dgm:prSet>
      <dgm:spPr/>
    </dgm:pt>
    <dgm:pt modelId="{AA542952-01B2-4D39-AF2A-3256588AE6A6}" type="pres">
      <dgm:prSet presAssocID="{EB9B1308-B073-4B3A-A564-C059C2B5C39F}" presName="Accent" presStyleLbl="parChTrans1D1" presStyleIdx="0" presStyleCnt="2"/>
      <dgm:spPr/>
    </dgm:pt>
    <dgm:pt modelId="{EF7E7F04-D7E1-403A-B997-A51104BDEB50}" type="pres">
      <dgm:prSet presAssocID="{EB9B1308-B073-4B3A-A564-C059C2B5C39F}" presName="Child" presStyleLbl="revTx" presStyleIdx="1" presStyleCnt="4" custScaleY="144418">
        <dgm:presLayoutVars>
          <dgm:chMax val="0"/>
          <dgm:chPref val="0"/>
          <dgm:bulletEnabled val="1"/>
        </dgm:presLayoutVars>
      </dgm:prSet>
      <dgm:spPr/>
    </dgm:pt>
    <dgm:pt modelId="{EE753F5A-581B-478A-8C02-EF9715D3C364}" type="pres">
      <dgm:prSet presAssocID="{97B3FE64-BD06-4D77-B458-AFFD4A1C13CD}" presName="sibTrans" presStyleCnt="0"/>
      <dgm:spPr/>
    </dgm:pt>
    <dgm:pt modelId="{633D7527-F5AB-470E-A995-6B9EC0A20C5C}" type="pres">
      <dgm:prSet presAssocID="{34DDB4F8-1210-4CC0-AEA4-CA4A27EA677C}" presName="composite" presStyleCnt="0"/>
      <dgm:spPr/>
    </dgm:pt>
    <dgm:pt modelId="{C76C68AE-C8F5-42D1-8979-DBCC950A7B7F}" type="pres">
      <dgm:prSet presAssocID="{34DDB4F8-1210-4CC0-AEA4-CA4A27EA677C}" presName="FirstChild" presStyleLbl="revTx" presStyleIdx="2" presStyleCnt="4">
        <dgm:presLayoutVars>
          <dgm:chMax val="0"/>
          <dgm:chPref val="0"/>
          <dgm:bulletEnabled val="1"/>
        </dgm:presLayoutVars>
      </dgm:prSet>
      <dgm:spPr/>
    </dgm:pt>
    <dgm:pt modelId="{EAE2E956-71F9-4495-A238-04ECA56FB52D}" type="pres">
      <dgm:prSet presAssocID="{34DDB4F8-1210-4CC0-AEA4-CA4A27EA677C}" presName="Parent" presStyleLbl="alignNode1" presStyleIdx="1" presStyleCnt="2" custLinFactNeighborY="-95547">
        <dgm:presLayoutVars>
          <dgm:chMax val="3"/>
          <dgm:chPref val="3"/>
          <dgm:bulletEnabled val="1"/>
        </dgm:presLayoutVars>
      </dgm:prSet>
      <dgm:spPr/>
    </dgm:pt>
    <dgm:pt modelId="{B723B321-73F7-4539-9B5F-0F0860F0CE33}" type="pres">
      <dgm:prSet presAssocID="{34DDB4F8-1210-4CC0-AEA4-CA4A27EA677C}" presName="Accent" presStyleLbl="parChTrans1D1" presStyleIdx="1" presStyleCnt="2" custLinFactY="-1103719" custLinFactNeighborX="702" custLinFactNeighborY="-1200000"/>
      <dgm:spPr/>
    </dgm:pt>
    <dgm:pt modelId="{928B25C8-B6BC-47CA-9A06-15DAAE8015B7}" type="pres">
      <dgm:prSet presAssocID="{34DDB4F8-1210-4CC0-AEA4-CA4A27EA677C}" presName="Child" presStyleLbl="revTx" presStyleIdx="3" presStyleCnt="4" custScaleY="86823" custLinFactNeighborY="-86343">
        <dgm:presLayoutVars>
          <dgm:chMax val="0"/>
          <dgm:chPref val="0"/>
          <dgm:bulletEnabled val="1"/>
        </dgm:presLayoutVars>
      </dgm:prSet>
      <dgm:spPr/>
    </dgm:pt>
  </dgm:ptLst>
  <dgm:cxnLst>
    <dgm:cxn modelId="{9DEB2B00-F7D2-4040-AB95-36E7D1D42A77}" type="presOf" srcId="{9DC20C57-9A42-43DD-8058-22F54D2E647F}" destId="{928B25C8-B6BC-47CA-9A06-15DAAE8015B7}" srcOrd="0" destOrd="1" presId="urn:microsoft.com/office/officeart/2011/layout/TabList"/>
    <dgm:cxn modelId="{3D3C8805-01FC-43BF-B83F-AAB678BF519E}" type="presOf" srcId="{EB9B1308-B073-4B3A-A564-C059C2B5C39F}" destId="{9FF43DB7-0F9C-4E43-90E7-1F98570EF000}" srcOrd="0" destOrd="0" presId="urn:microsoft.com/office/officeart/2011/layout/TabList"/>
    <dgm:cxn modelId="{70982406-8C86-4648-B3E6-695413D82F88}" type="presOf" srcId="{34DDB4F8-1210-4CC0-AEA4-CA4A27EA677C}" destId="{EAE2E956-71F9-4495-A238-04ECA56FB52D}" srcOrd="0" destOrd="0" presId="urn:microsoft.com/office/officeart/2011/layout/TabList"/>
    <dgm:cxn modelId="{8E171A0E-412E-4510-9F46-8EE3D620322C}" type="presOf" srcId="{EB1628BF-2E77-4781-961E-E56314F0BB56}" destId="{928B25C8-B6BC-47CA-9A06-15DAAE8015B7}" srcOrd="0" destOrd="0" presId="urn:microsoft.com/office/officeart/2011/layout/TabList"/>
    <dgm:cxn modelId="{BAC5B80F-F4C8-4AE4-B268-9160186A34C2}" type="presOf" srcId="{09D8828A-EECD-4656-BCD2-699A091AEC82}" destId="{928B25C8-B6BC-47CA-9A06-15DAAE8015B7}" srcOrd="0" destOrd="3" presId="urn:microsoft.com/office/officeart/2011/layout/TabList"/>
    <dgm:cxn modelId="{334DDE24-49A2-4D77-805D-2C5958055109}" type="presOf" srcId="{377DB458-8D7F-49A4-9679-D54DECE797A0}" destId="{284FF2F8-24B9-4114-B2FD-B543CBAB5FCD}" srcOrd="0" destOrd="0" presId="urn:microsoft.com/office/officeart/2011/layout/TabList"/>
    <dgm:cxn modelId="{4D9ECD2D-863E-41F7-9CB3-6CD005D21BD3}" type="presOf" srcId="{B383AFFF-4D89-4979-AEBC-D0BA7BE0A05F}" destId="{EF7E7F04-D7E1-403A-B997-A51104BDEB50}" srcOrd="0" destOrd="0" presId="urn:microsoft.com/office/officeart/2011/layout/TabList"/>
    <dgm:cxn modelId="{460A5231-3AA6-4601-8C12-BC0688BAEA4A}" srcId="{EB9B1308-B073-4B3A-A564-C059C2B5C39F}" destId="{826215DB-9C50-4498-A75E-20D97FFAD43F}" srcOrd="2" destOrd="0" parTransId="{9D3BA786-53D9-4028-9B54-2DD6A7DF9848}" sibTransId="{D358B422-3F9B-435B-8904-107293C77E9F}"/>
    <dgm:cxn modelId="{5F4A4C5F-6B5C-4444-8037-807312F11579}" type="presOf" srcId="{DC3466D8-0888-49B3-95E8-31E858FE4DBE}" destId="{928B25C8-B6BC-47CA-9A06-15DAAE8015B7}" srcOrd="0" destOrd="4" presId="urn:microsoft.com/office/officeart/2011/layout/TabList"/>
    <dgm:cxn modelId="{5634CD5F-5A3B-4C2A-BCBC-8F0D51EFF959}" srcId="{EB9B1308-B073-4B3A-A564-C059C2B5C39F}" destId="{B383AFFF-4D89-4979-AEBC-D0BA7BE0A05F}" srcOrd="1" destOrd="0" parTransId="{80966DBF-B572-4284-9251-BACBB27172CA}" sibTransId="{0C238D01-4554-4F13-81F8-42EBC23D1555}"/>
    <dgm:cxn modelId="{C298EE6C-6F26-4301-88FD-79691476A244}" type="presOf" srcId="{07D6863F-25D0-4EF7-81ED-1CB19AE577A0}" destId="{5D217981-9C6E-49B8-A611-680BC1392719}" srcOrd="0" destOrd="0" presId="urn:microsoft.com/office/officeart/2011/layout/TabList"/>
    <dgm:cxn modelId="{28EBD855-4D19-4F20-BDCC-2C809FAAB426}" srcId="{EB9B1308-B073-4B3A-A564-C059C2B5C39F}" destId="{377DB458-8D7F-49A4-9679-D54DECE797A0}" srcOrd="0" destOrd="0" parTransId="{1404CCA0-D592-4778-AE03-570C8067BA7E}" sibTransId="{225B1818-8790-45A1-A5C9-53D08EF5CCF7}"/>
    <dgm:cxn modelId="{26FD6879-0ADA-4183-9661-4CA0B5675A3B}" srcId="{34DDB4F8-1210-4CC0-AEA4-CA4A27EA677C}" destId="{09D8828A-EECD-4656-BCD2-699A091AEC82}" srcOrd="4" destOrd="0" parTransId="{97D8006C-A244-40DF-BE0F-F4DDC4BAB947}" sibTransId="{DFE8772E-47EF-4092-8EF0-AB161882F1FB}"/>
    <dgm:cxn modelId="{C123345A-9D7E-4B03-9E26-47A39A190393}" srcId="{34DDB4F8-1210-4CC0-AEA4-CA4A27EA677C}" destId="{DC3466D8-0888-49B3-95E8-31E858FE4DBE}" srcOrd="5" destOrd="0" parTransId="{1A0C3AD6-A2BF-46BA-86E0-94DA686B1180}" sibTransId="{79117A59-646E-4DD8-AF36-ED622A656423}"/>
    <dgm:cxn modelId="{5D7BB2A6-C905-47CA-BF30-479A27737DEA}" srcId="{07D6863F-25D0-4EF7-81ED-1CB19AE577A0}" destId="{34DDB4F8-1210-4CC0-AEA4-CA4A27EA677C}" srcOrd="1" destOrd="0" parTransId="{B83CF835-055C-40E3-9074-2CDC3881198D}" sibTransId="{51A4DA85-58B5-4AC6-B41B-33788E09331B}"/>
    <dgm:cxn modelId="{29E692C7-58A0-4C30-BD36-456FA3C1A770}" type="presOf" srcId="{CD604E28-AB14-4573-899B-293268DFDFFF}" destId="{C76C68AE-C8F5-42D1-8979-DBCC950A7B7F}" srcOrd="0" destOrd="0" presId="urn:microsoft.com/office/officeart/2011/layout/TabList"/>
    <dgm:cxn modelId="{2CD27BE1-54D0-41F2-80A8-9E4482C12178}" srcId="{34DDB4F8-1210-4CC0-AEA4-CA4A27EA677C}" destId="{BD589AC3-FA7F-4318-BA3C-E206B5CC9D02}" srcOrd="3" destOrd="0" parTransId="{966109D0-AD92-4FE3-A076-4E7B6D66C46D}" sibTransId="{A04CF86B-74DE-416F-B90F-F15B1A155645}"/>
    <dgm:cxn modelId="{D9EC90E1-7D82-486F-B84F-0AE7A4795772}" type="presOf" srcId="{09CECB7A-DBD7-4A37-86A6-151D8391A437}" destId="{EF7E7F04-D7E1-403A-B997-A51104BDEB50}" srcOrd="0" destOrd="2" presId="urn:microsoft.com/office/officeart/2011/layout/TabList"/>
    <dgm:cxn modelId="{9C39C3E7-3386-4BCA-B180-D04EA8F61BA9}" type="presOf" srcId="{BD589AC3-FA7F-4318-BA3C-E206B5CC9D02}" destId="{928B25C8-B6BC-47CA-9A06-15DAAE8015B7}" srcOrd="0" destOrd="2" presId="urn:microsoft.com/office/officeart/2011/layout/TabList"/>
    <dgm:cxn modelId="{060487EB-C0A8-4AC1-97A9-2345694EB919}" srcId="{34DDB4F8-1210-4CC0-AEA4-CA4A27EA677C}" destId="{EB1628BF-2E77-4781-961E-E56314F0BB56}" srcOrd="1" destOrd="0" parTransId="{D96CC6D3-F53B-43B5-8C4E-65DA2ACAE840}" sibTransId="{49EF059E-76AC-433F-A857-91659A005257}"/>
    <dgm:cxn modelId="{EFA614EC-445D-448C-8FDB-6D531113A903}" type="presOf" srcId="{826215DB-9C50-4498-A75E-20D97FFAD43F}" destId="{EF7E7F04-D7E1-403A-B997-A51104BDEB50}" srcOrd="0" destOrd="1" presId="urn:microsoft.com/office/officeart/2011/layout/TabList"/>
    <dgm:cxn modelId="{A1BED7EC-717F-405D-B1F6-02EF9B6DDD7B}" srcId="{EB9B1308-B073-4B3A-A564-C059C2B5C39F}" destId="{09CECB7A-DBD7-4A37-86A6-151D8391A437}" srcOrd="3" destOrd="0" parTransId="{906E4043-B401-4DDD-BA4A-A297A799467D}" sibTransId="{5ACD5B62-1102-49C0-815D-9CB109A6336D}"/>
    <dgm:cxn modelId="{170023EF-FE48-4568-9A4E-9B55E6E03AD9}" srcId="{07D6863F-25D0-4EF7-81ED-1CB19AE577A0}" destId="{EB9B1308-B073-4B3A-A564-C059C2B5C39F}" srcOrd="0" destOrd="0" parTransId="{0A5688DD-DB5F-402D-8405-80C16C8F2B6D}" sibTransId="{97B3FE64-BD06-4D77-B458-AFFD4A1C13CD}"/>
    <dgm:cxn modelId="{B2BF5FF6-7836-4C91-88DA-55D3903834AC}" srcId="{34DDB4F8-1210-4CC0-AEA4-CA4A27EA677C}" destId="{9DC20C57-9A42-43DD-8058-22F54D2E647F}" srcOrd="2" destOrd="0" parTransId="{BEA4C140-1446-400F-9658-AA6991428875}" sibTransId="{E17BC696-C3FF-41CC-BDA9-61D75A9022F9}"/>
    <dgm:cxn modelId="{99FF3EFA-99D9-4F54-B83F-C32A506D77AB}" srcId="{34DDB4F8-1210-4CC0-AEA4-CA4A27EA677C}" destId="{CD604E28-AB14-4573-899B-293268DFDFFF}" srcOrd="0" destOrd="0" parTransId="{0593229F-0F61-4245-8DDF-25183D500A40}" sibTransId="{5DADDD43-B435-4F27-A5CE-5708254A59C5}"/>
    <dgm:cxn modelId="{7017C090-7184-400C-ACB1-249B747B99A2}" type="presParOf" srcId="{5D217981-9C6E-49B8-A611-680BC1392719}" destId="{FDA19F2C-2BB3-4786-9998-281DB6546087}" srcOrd="0" destOrd="0" presId="urn:microsoft.com/office/officeart/2011/layout/TabList"/>
    <dgm:cxn modelId="{782857A0-A2D5-448B-A546-CA8B79F5D446}" type="presParOf" srcId="{FDA19F2C-2BB3-4786-9998-281DB6546087}" destId="{284FF2F8-24B9-4114-B2FD-B543CBAB5FCD}" srcOrd="0" destOrd="0" presId="urn:microsoft.com/office/officeart/2011/layout/TabList"/>
    <dgm:cxn modelId="{56DCC4EE-609A-4712-B1F9-846D6FE4CED9}" type="presParOf" srcId="{FDA19F2C-2BB3-4786-9998-281DB6546087}" destId="{9FF43DB7-0F9C-4E43-90E7-1F98570EF000}" srcOrd="1" destOrd="0" presId="urn:microsoft.com/office/officeart/2011/layout/TabList"/>
    <dgm:cxn modelId="{7D8B5A0F-1146-4BA9-B989-AF57B1029A6B}" type="presParOf" srcId="{FDA19F2C-2BB3-4786-9998-281DB6546087}" destId="{AA542952-01B2-4D39-AF2A-3256588AE6A6}" srcOrd="2" destOrd="0" presId="urn:microsoft.com/office/officeart/2011/layout/TabList"/>
    <dgm:cxn modelId="{B226D550-CEEE-4409-8482-BED122F5F7B7}" type="presParOf" srcId="{5D217981-9C6E-49B8-A611-680BC1392719}" destId="{EF7E7F04-D7E1-403A-B997-A51104BDEB50}" srcOrd="1" destOrd="0" presId="urn:microsoft.com/office/officeart/2011/layout/TabList"/>
    <dgm:cxn modelId="{163D459F-39BD-4588-ADF5-063ECA137267}" type="presParOf" srcId="{5D217981-9C6E-49B8-A611-680BC1392719}" destId="{EE753F5A-581B-478A-8C02-EF9715D3C364}" srcOrd="2" destOrd="0" presId="urn:microsoft.com/office/officeart/2011/layout/TabList"/>
    <dgm:cxn modelId="{C411075B-980A-422F-9B95-2BFDE45BD61B}" type="presParOf" srcId="{5D217981-9C6E-49B8-A611-680BC1392719}" destId="{633D7527-F5AB-470E-A995-6B9EC0A20C5C}" srcOrd="3" destOrd="0" presId="urn:microsoft.com/office/officeart/2011/layout/TabList"/>
    <dgm:cxn modelId="{97CEB496-93CA-415A-8B5D-7B727827CC7A}" type="presParOf" srcId="{633D7527-F5AB-470E-A995-6B9EC0A20C5C}" destId="{C76C68AE-C8F5-42D1-8979-DBCC950A7B7F}" srcOrd="0" destOrd="0" presId="urn:microsoft.com/office/officeart/2011/layout/TabList"/>
    <dgm:cxn modelId="{9C4C987D-7830-40FA-AAD3-FAFC020934D0}" type="presParOf" srcId="{633D7527-F5AB-470E-A995-6B9EC0A20C5C}" destId="{EAE2E956-71F9-4495-A238-04ECA56FB52D}" srcOrd="1" destOrd="0" presId="urn:microsoft.com/office/officeart/2011/layout/TabList"/>
    <dgm:cxn modelId="{A95B247C-AE93-436D-8E7D-2F2CF3D25CAE}" type="presParOf" srcId="{633D7527-F5AB-470E-A995-6B9EC0A20C5C}" destId="{B723B321-73F7-4539-9B5F-0F0860F0CE33}" srcOrd="2" destOrd="0" presId="urn:microsoft.com/office/officeart/2011/layout/TabList"/>
    <dgm:cxn modelId="{E15DFDDC-73E2-4834-AD13-F9C27D00F1CA}" type="presParOf" srcId="{5D217981-9C6E-49B8-A611-680BC1392719}" destId="{928B25C8-B6BC-47CA-9A06-15DAAE8015B7}" srcOrd="4" destOrd="0" presId="urn:microsoft.com/office/officeart/2011/layout/Tab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D6863F-25D0-4EF7-81ED-1CB19AE577A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B9B1308-B073-4B3A-A564-C059C2B5C39F}">
      <dgm:prSet custT="1"/>
      <dgm:spPr/>
      <dgm:t>
        <a:bodyPr/>
        <a:lstStyle/>
        <a:p>
          <a:pPr algn="l"/>
          <a:r>
            <a:rPr lang="en-US" sz="2000" b="1" u="none" dirty="0">
              <a:solidFill>
                <a:schemeClr val="tx1"/>
              </a:solidFill>
            </a:rPr>
            <a:t>Purpose?</a:t>
          </a:r>
        </a:p>
      </dgm:t>
    </dgm:pt>
    <dgm:pt modelId="{0A5688DD-DB5F-402D-8405-80C16C8F2B6D}" type="parTrans" cxnId="{170023EF-FE48-4568-9A4E-9B55E6E03AD9}">
      <dgm:prSet/>
      <dgm:spPr/>
      <dgm:t>
        <a:bodyPr/>
        <a:lstStyle/>
        <a:p>
          <a:endParaRPr lang="en-US"/>
        </a:p>
      </dgm:t>
    </dgm:pt>
    <dgm:pt modelId="{97B3FE64-BD06-4D77-B458-AFFD4A1C13CD}" type="sibTrans" cxnId="{170023EF-FE48-4568-9A4E-9B55E6E03AD9}">
      <dgm:prSet/>
      <dgm:spPr/>
      <dgm:t>
        <a:bodyPr/>
        <a:lstStyle/>
        <a:p>
          <a:endParaRPr lang="en-US"/>
        </a:p>
      </dgm:t>
    </dgm:pt>
    <dgm:pt modelId="{34DDB4F8-1210-4CC0-AEA4-CA4A27EA677C}">
      <dgm:prSet custT="1"/>
      <dgm:spPr/>
      <dgm:t>
        <a:bodyPr/>
        <a:lstStyle/>
        <a:p>
          <a:pPr algn="l"/>
          <a:r>
            <a:rPr lang="en-US" sz="2000" b="1" u="none">
              <a:solidFill>
                <a:schemeClr val="tx1"/>
              </a:solidFill>
            </a:rPr>
            <a:t>What?</a:t>
          </a:r>
          <a:endParaRPr lang="en-US" sz="2000" b="1" u="none" dirty="0">
            <a:solidFill>
              <a:schemeClr val="tx1"/>
            </a:solidFill>
          </a:endParaRPr>
        </a:p>
      </dgm:t>
    </dgm:pt>
    <dgm:pt modelId="{B83CF835-055C-40E3-9074-2CDC3881198D}" type="parTrans" cxnId="{5D7BB2A6-C905-47CA-BF30-479A27737DEA}">
      <dgm:prSet/>
      <dgm:spPr/>
      <dgm:t>
        <a:bodyPr/>
        <a:lstStyle/>
        <a:p>
          <a:endParaRPr lang="en-US"/>
        </a:p>
      </dgm:t>
    </dgm:pt>
    <dgm:pt modelId="{51A4DA85-58B5-4AC6-B41B-33788E09331B}" type="sibTrans" cxnId="{5D7BB2A6-C905-47CA-BF30-479A27737DEA}">
      <dgm:prSet/>
      <dgm:spPr/>
      <dgm:t>
        <a:bodyPr/>
        <a:lstStyle/>
        <a:p>
          <a:endParaRPr lang="en-US"/>
        </a:p>
      </dgm:t>
    </dgm:pt>
    <dgm:pt modelId="{377DB458-8D7F-49A4-9679-D54DECE797A0}">
      <dgm:prSet/>
      <dgm:spPr/>
      <dgm:t>
        <a:bodyPr/>
        <a:lstStyle/>
        <a:p>
          <a:endParaRPr lang="en-US" dirty="0">
            <a:solidFill>
              <a:schemeClr val="bg1"/>
            </a:solidFill>
          </a:endParaRPr>
        </a:p>
      </dgm:t>
    </dgm:pt>
    <dgm:pt modelId="{1404CCA0-D592-4778-AE03-570C8067BA7E}" type="parTrans" cxnId="{28EBD855-4D19-4F20-BDCC-2C809FAAB426}">
      <dgm:prSet/>
      <dgm:spPr/>
      <dgm:t>
        <a:bodyPr/>
        <a:lstStyle/>
        <a:p>
          <a:endParaRPr lang="en-US"/>
        </a:p>
      </dgm:t>
    </dgm:pt>
    <dgm:pt modelId="{225B1818-8790-45A1-A5C9-53D08EF5CCF7}" type="sibTrans" cxnId="{28EBD855-4D19-4F20-BDCC-2C809FAAB426}">
      <dgm:prSet/>
      <dgm:spPr/>
      <dgm:t>
        <a:bodyPr/>
        <a:lstStyle/>
        <a:p>
          <a:endParaRPr lang="en-US"/>
        </a:p>
      </dgm:t>
    </dgm:pt>
    <dgm:pt modelId="{CD604E28-AB14-4573-899B-293268DFDFFF}">
      <dgm:prSet/>
      <dgm:spPr/>
      <dgm:t>
        <a:bodyPr/>
        <a:lstStyle/>
        <a:p>
          <a:endParaRPr lang="en-US" dirty="0">
            <a:solidFill>
              <a:schemeClr val="bg1"/>
            </a:solidFill>
          </a:endParaRPr>
        </a:p>
      </dgm:t>
    </dgm:pt>
    <dgm:pt modelId="{0593229F-0F61-4245-8DDF-25183D500A40}" type="parTrans" cxnId="{99FF3EFA-99D9-4F54-B83F-C32A506D77AB}">
      <dgm:prSet/>
      <dgm:spPr/>
      <dgm:t>
        <a:bodyPr/>
        <a:lstStyle/>
        <a:p>
          <a:endParaRPr lang="en-US"/>
        </a:p>
      </dgm:t>
    </dgm:pt>
    <dgm:pt modelId="{5DADDD43-B435-4F27-A5CE-5708254A59C5}" type="sibTrans" cxnId="{99FF3EFA-99D9-4F54-B83F-C32A506D77AB}">
      <dgm:prSet/>
      <dgm:spPr/>
      <dgm:t>
        <a:bodyPr/>
        <a:lstStyle/>
        <a:p>
          <a:endParaRPr lang="en-US"/>
        </a:p>
      </dgm:t>
    </dgm:pt>
    <dgm:pt modelId="{EB1628BF-2E77-4781-961E-E56314F0BB56}">
      <dgm:prSet custT="1"/>
      <dgm:spPr/>
      <dgm:t>
        <a:bodyPr/>
        <a:lstStyle/>
        <a:p>
          <a:r>
            <a:rPr lang="en-US" sz="1700" dirty="0">
              <a:solidFill>
                <a:schemeClr val="bg1"/>
              </a:solidFill>
            </a:rPr>
            <a:t>You'll join our dynamic selling teams and work closely with colleagues across multiple functions: Brand Management, Supply Network Operations, and Finance</a:t>
          </a:r>
        </a:p>
      </dgm:t>
    </dgm:pt>
    <dgm:pt modelId="{D96CC6D3-F53B-43B5-8C4E-65DA2ACAE840}" type="parTrans" cxnId="{060487EB-C0A8-4AC1-97A9-2345694EB919}">
      <dgm:prSet/>
      <dgm:spPr/>
      <dgm:t>
        <a:bodyPr/>
        <a:lstStyle/>
        <a:p>
          <a:endParaRPr lang="en-US"/>
        </a:p>
      </dgm:t>
    </dgm:pt>
    <dgm:pt modelId="{49EF059E-76AC-433F-A857-91659A005257}" type="sibTrans" cxnId="{060487EB-C0A8-4AC1-97A9-2345694EB919}">
      <dgm:prSet/>
      <dgm:spPr/>
      <dgm:t>
        <a:bodyPr/>
        <a:lstStyle/>
        <a:p>
          <a:endParaRPr lang="en-US"/>
        </a:p>
      </dgm:t>
    </dgm:pt>
    <dgm:pt modelId="{826215DB-9C50-4498-A75E-20D97FFAD43F}">
      <dgm:prSet custT="1"/>
      <dgm:spPr/>
      <dgm:t>
        <a:bodyPr/>
        <a:lstStyle/>
        <a:p>
          <a:r>
            <a:rPr lang="en-US" sz="1700" dirty="0">
              <a:solidFill>
                <a:schemeClr val="bg1"/>
              </a:solidFill>
            </a:rPr>
            <a:t>As a strategic selling intern, you'll need to be highly motivated and results-oriented. From Day 1, interns exercise early selling and account management responsibility. Successful interns are able to draw on creative and data-driven insights to shape business strategy. </a:t>
          </a:r>
        </a:p>
      </dgm:t>
    </dgm:pt>
    <dgm:pt modelId="{9D3BA786-53D9-4028-9B54-2DD6A7DF9848}" type="parTrans" cxnId="{460A5231-3AA6-4601-8C12-BC0688BAEA4A}">
      <dgm:prSet/>
      <dgm:spPr/>
      <dgm:t>
        <a:bodyPr/>
        <a:lstStyle/>
        <a:p>
          <a:endParaRPr lang="en-US"/>
        </a:p>
      </dgm:t>
    </dgm:pt>
    <dgm:pt modelId="{D358B422-3F9B-435B-8904-107293C77E9F}" type="sibTrans" cxnId="{460A5231-3AA6-4601-8C12-BC0688BAEA4A}">
      <dgm:prSet/>
      <dgm:spPr/>
      <dgm:t>
        <a:bodyPr/>
        <a:lstStyle/>
        <a:p>
          <a:endParaRPr lang="en-US"/>
        </a:p>
      </dgm:t>
    </dgm:pt>
    <dgm:pt modelId="{09CECB7A-DBD7-4A37-86A6-151D8391A437}">
      <dgm:prSet custT="1"/>
      <dgm:spPr/>
      <dgm:t>
        <a:bodyPr/>
        <a:lstStyle/>
        <a:p>
          <a:r>
            <a:rPr lang="en-US" sz="1700" dirty="0">
              <a:solidFill>
                <a:schemeClr val="bg1"/>
              </a:solidFill>
            </a:rPr>
            <a:t>Students must be enrolled in a Bachelor’s-level business-related degree with a Fall 2019/Spring 2020 graduation date  </a:t>
          </a:r>
        </a:p>
      </dgm:t>
    </dgm:pt>
    <dgm:pt modelId="{906E4043-B401-4DDD-BA4A-A297A799467D}" type="parTrans" cxnId="{A1BED7EC-717F-405D-B1F6-02EF9B6DDD7B}">
      <dgm:prSet/>
      <dgm:spPr/>
      <dgm:t>
        <a:bodyPr/>
        <a:lstStyle/>
        <a:p>
          <a:endParaRPr lang="en-US"/>
        </a:p>
      </dgm:t>
    </dgm:pt>
    <dgm:pt modelId="{5ACD5B62-1102-49C0-815D-9CB109A6336D}" type="sibTrans" cxnId="{A1BED7EC-717F-405D-B1F6-02EF9B6DDD7B}">
      <dgm:prSet/>
      <dgm:spPr/>
      <dgm:t>
        <a:bodyPr/>
        <a:lstStyle/>
        <a:p>
          <a:endParaRPr lang="en-US"/>
        </a:p>
      </dgm:t>
    </dgm:pt>
    <dgm:pt modelId="{B383AFFF-4D89-4979-AEBC-D0BA7BE0A05F}">
      <dgm:prSet custT="1"/>
      <dgm:spPr/>
      <dgm:t>
        <a:bodyPr/>
        <a:lstStyle/>
        <a:p>
          <a:endParaRPr lang="en-US" sz="900" dirty="0">
            <a:solidFill>
              <a:schemeClr val="bg1"/>
            </a:solidFill>
          </a:endParaRPr>
        </a:p>
      </dgm:t>
    </dgm:pt>
    <dgm:pt modelId="{80966DBF-B572-4284-9251-BACBB27172CA}" type="parTrans" cxnId="{5634CD5F-5A3B-4C2A-BCBC-8F0D51EFF959}">
      <dgm:prSet/>
      <dgm:spPr/>
      <dgm:t>
        <a:bodyPr/>
        <a:lstStyle/>
        <a:p>
          <a:endParaRPr lang="en-US"/>
        </a:p>
      </dgm:t>
    </dgm:pt>
    <dgm:pt modelId="{0C238D01-4554-4F13-81F8-42EBC23D1555}" type="sibTrans" cxnId="{5634CD5F-5A3B-4C2A-BCBC-8F0D51EFF959}">
      <dgm:prSet/>
      <dgm:spPr/>
      <dgm:t>
        <a:bodyPr/>
        <a:lstStyle/>
        <a:p>
          <a:endParaRPr lang="en-US"/>
        </a:p>
      </dgm:t>
    </dgm:pt>
    <dgm:pt modelId="{E4AA3C70-F229-480E-8E4F-469F464A67C8}">
      <dgm:prSet custT="1"/>
      <dgm:spPr/>
      <dgm:t>
        <a:bodyPr/>
        <a:lstStyle/>
        <a:p>
          <a:r>
            <a:rPr lang="en-US" sz="1700" dirty="0">
              <a:solidFill>
                <a:schemeClr val="bg1"/>
              </a:solidFill>
            </a:rPr>
            <a:t>The Junior internship provides you with an 11-week immersive experience from May to August.</a:t>
          </a:r>
        </a:p>
      </dgm:t>
    </dgm:pt>
    <dgm:pt modelId="{00946845-1909-455A-9BF9-96EA8E5F5406}" type="parTrans" cxnId="{4EB6B8EA-DE6A-4293-9B22-EC64A29E7685}">
      <dgm:prSet/>
      <dgm:spPr/>
      <dgm:t>
        <a:bodyPr/>
        <a:lstStyle/>
        <a:p>
          <a:endParaRPr lang="en-US"/>
        </a:p>
      </dgm:t>
    </dgm:pt>
    <dgm:pt modelId="{51F04B33-58E1-4A1F-A6C7-EE29D7D0DFE8}" type="sibTrans" cxnId="{4EB6B8EA-DE6A-4293-9B22-EC64A29E7685}">
      <dgm:prSet/>
      <dgm:spPr/>
      <dgm:t>
        <a:bodyPr/>
        <a:lstStyle/>
        <a:p>
          <a:endParaRPr lang="en-US"/>
        </a:p>
      </dgm:t>
    </dgm:pt>
    <dgm:pt modelId="{FC758909-1A00-4A1D-B6D0-A4DFCAFFD163}">
      <dgm:prSet custT="1"/>
      <dgm:spPr/>
      <dgm:t>
        <a:bodyPr/>
        <a:lstStyle/>
        <a:p>
          <a:r>
            <a:rPr lang="en-US" sz="1700" dirty="0">
              <a:solidFill>
                <a:schemeClr val="bg1"/>
              </a:solidFill>
            </a:rPr>
            <a:t>Over the course of your 11-week experience, we challenge you to consider if a full-time career at P&amp;G will unleash your potential. As a company that strongly believes in our build-from-within philosophy, P&amp;G considers its interns the best pipeline of talent for our full-time positions</a:t>
          </a:r>
        </a:p>
      </dgm:t>
    </dgm:pt>
    <dgm:pt modelId="{282D571C-D6E7-462C-A98E-F1278B30445A}" type="parTrans" cxnId="{B28A4995-5DB3-483F-A1BF-5D4F14261100}">
      <dgm:prSet/>
      <dgm:spPr/>
      <dgm:t>
        <a:bodyPr/>
        <a:lstStyle/>
        <a:p>
          <a:endParaRPr lang="en-US"/>
        </a:p>
      </dgm:t>
    </dgm:pt>
    <dgm:pt modelId="{D5F1F402-E2EB-4F5F-9F5D-8ADBB08F1AE8}" type="sibTrans" cxnId="{B28A4995-5DB3-483F-A1BF-5D4F14261100}">
      <dgm:prSet/>
      <dgm:spPr/>
      <dgm:t>
        <a:bodyPr/>
        <a:lstStyle/>
        <a:p>
          <a:endParaRPr lang="en-US"/>
        </a:p>
      </dgm:t>
    </dgm:pt>
    <dgm:pt modelId="{C9220C4F-D5F5-4471-8D62-6E1D8F976A69}">
      <dgm:prSet custT="1"/>
      <dgm:spPr/>
      <dgm:t>
        <a:bodyPr/>
        <a:lstStyle/>
        <a:p>
          <a:r>
            <a:rPr lang="en-US" sz="1700" dirty="0">
              <a:solidFill>
                <a:schemeClr val="bg1"/>
              </a:solidFill>
            </a:rPr>
            <a:t>You’ll receive our internship program benefits, including a competitive salary and                                 benefits package</a:t>
          </a:r>
        </a:p>
      </dgm:t>
    </dgm:pt>
    <dgm:pt modelId="{4770760D-1770-4A93-96AB-CC8D3E3D2BD0}" type="parTrans" cxnId="{3510F744-C6CE-484E-826A-13A8F88BAF25}">
      <dgm:prSet/>
      <dgm:spPr/>
      <dgm:t>
        <a:bodyPr/>
        <a:lstStyle/>
        <a:p>
          <a:endParaRPr lang="en-US"/>
        </a:p>
      </dgm:t>
    </dgm:pt>
    <dgm:pt modelId="{67AC437A-2A77-4113-BFB5-138052BBD5C6}" type="sibTrans" cxnId="{3510F744-C6CE-484E-826A-13A8F88BAF25}">
      <dgm:prSet/>
      <dgm:spPr/>
      <dgm:t>
        <a:bodyPr/>
        <a:lstStyle/>
        <a:p>
          <a:endParaRPr lang="en-US"/>
        </a:p>
      </dgm:t>
    </dgm:pt>
    <dgm:pt modelId="{5D217981-9C6E-49B8-A611-680BC1392719}" type="pres">
      <dgm:prSet presAssocID="{07D6863F-25D0-4EF7-81ED-1CB19AE577A0}" presName="Name0" presStyleCnt="0">
        <dgm:presLayoutVars>
          <dgm:chMax/>
          <dgm:chPref val="3"/>
          <dgm:dir/>
          <dgm:animOne val="branch"/>
          <dgm:animLvl val="lvl"/>
        </dgm:presLayoutVars>
      </dgm:prSet>
      <dgm:spPr/>
    </dgm:pt>
    <dgm:pt modelId="{FDA19F2C-2BB3-4786-9998-281DB6546087}" type="pres">
      <dgm:prSet presAssocID="{EB9B1308-B073-4B3A-A564-C059C2B5C39F}" presName="composite" presStyleCnt="0"/>
      <dgm:spPr/>
    </dgm:pt>
    <dgm:pt modelId="{284FF2F8-24B9-4114-B2FD-B543CBAB5FCD}" type="pres">
      <dgm:prSet presAssocID="{EB9B1308-B073-4B3A-A564-C059C2B5C39F}" presName="FirstChild" presStyleLbl="revTx" presStyleIdx="0" presStyleCnt="4">
        <dgm:presLayoutVars>
          <dgm:chMax val="0"/>
          <dgm:chPref val="0"/>
          <dgm:bulletEnabled val="1"/>
        </dgm:presLayoutVars>
      </dgm:prSet>
      <dgm:spPr/>
    </dgm:pt>
    <dgm:pt modelId="{9FF43DB7-0F9C-4E43-90E7-1F98570EF000}" type="pres">
      <dgm:prSet presAssocID="{EB9B1308-B073-4B3A-A564-C059C2B5C39F}" presName="Parent" presStyleLbl="alignNode1" presStyleIdx="0" presStyleCnt="2" custLinFactNeighborY="-25611">
        <dgm:presLayoutVars>
          <dgm:chMax val="3"/>
          <dgm:chPref val="3"/>
          <dgm:bulletEnabled val="1"/>
        </dgm:presLayoutVars>
      </dgm:prSet>
      <dgm:spPr/>
    </dgm:pt>
    <dgm:pt modelId="{AA542952-01B2-4D39-AF2A-3256588AE6A6}" type="pres">
      <dgm:prSet presAssocID="{EB9B1308-B073-4B3A-A564-C059C2B5C39F}" presName="Accent" presStyleLbl="parChTrans1D1" presStyleIdx="0" presStyleCnt="2"/>
      <dgm:spPr/>
    </dgm:pt>
    <dgm:pt modelId="{EF7E7F04-D7E1-403A-B997-A51104BDEB50}" type="pres">
      <dgm:prSet presAssocID="{EB9B1308-B073-4B3A-A564-C059C2B5C39F}" presName="Child" presStyleLbl="revTx" presStyleIdx="1" presStyleCnt="4" custScaleY="144418">
        <dgm:presLayoutVars>
          <dgm:chMax val="0"/>
          <dgm:chPref val="0"/>
          <dgm:bulletEnabled val="1"/>
        </dgm:presLayoutVars>
      </dgm:prSet>
      <dgm:spPr/>
    </dgm:pt>
    <dgm:pt modelId="{EE753F5A-581B-478A-8C02-EF9715D3C364}" type="pres">
      <dgm:prSet presAssocID="{97B3FE64-BD06-4D77-B458-AFFD4A1C13CD}" presName="sibTrans" presStyleCnt="0"/>
      <dgm:spPr/>
    </dgm:pt>
    <dgm:pt modelId="{633D7527-F5AB-470E-A995-6B9EC0A20C5C}" type="pres">
      <dgm:prSet presAssocID="{34DDB4F8-1210-4CC0-AEA4-CA4A27EA677C}" presName="composite" presStyleCnt="0"/>
      <dgm:spPr/>
    </dgm:pt>
    <dgm:pt modelId="{C76C68AE-C8F5-42D1-8979-DBCC950A7B7F}" type="pres">
      <dgm:prSet presAssocID="{34DDB4F8-1210-4CC0-AEA4-CA4A27EA677C}" presName="FirstChild" presStyleLbl="revTx" presStyleIdx="2" presStyleCnt="4">
        <dgm:presLayoutVars>
          <dgm:chMax val="0"/>
          <dgm:chPref val="0"/>
          <dgm:bulletEnabled val="1"/>
        </dgm:presLayoutVars>
      </dgm:prSet>
      <dgm:spPr/>
    </dgm:pt>
    <dgm:pt modelId="{EAE2E956-71F9-4495-A238-04ECA56FB52D}" type="pres">
      <dgm:prSet presAssocID="{34DDB4F8-1210-4CC0-AEA4-CA4A27EA677C}" presName="Parent" presStyleLbl="alignNode1" presStyleIdx="1" presStyleCnt="2" custLinFactNeighborY="-95547">
        <dgm:presLayoutVars>
          <dgm:chMax val="3"/>
          <dgm:chPref val="3"/>
          <dgm:bulletEnabled val="1"/>
        </dgm:presLayoutVars>
      </dgm:prSet>
      <dgm:spPr/>
    </dgm:pt>
    <dgm:pt modelId="{B723B321-73F7-4539-9B5F-0F0860F0CE33}" type="pres">
      <dgm:prSet presAssocID="{34DDB4F8-1210-4CC0-AEA4-CA4A27EA677C}" presName="Accent" presStyleLbl="parChTrans1D1" presStyleIdx="1" presStyleCnt="2" custLinFactY="-1103719" custLinFactNeighborX="702" custLinFactNeighborY="-1200000"/>
      <dgm:spPr/>
    </dgm:pt>
    <dgm:pt modelId="{928B25C8-B6BC-47CA-9A06-15DAAE8015B7}" type="pres">
      <dgm:prSet presAssocID="{34DDB4F8-1210-4CC0-AEA4-CA4A27EA677C}" presName="Child" presStyleLbl="revTx" presStyleIdx="3" presStyleCnt="4" custScaleY="86823" custLinFactNeighborY="-86343">
        <dgm:presLayoutVars>
          <dgm:chMax val="0"/>
          <dgm:chPref val="0"/>
          <dgm:bulletEnabled val="1"/>
        </dgm:presLayoutVars>
      </dgm:prSet>
      <dgm:spPr/>
    </dgm:pt>
  </dgm:ptLst>
  <dgm:cxnLst>
    <dgm:cxn modelId="{3D3C8805-01FC-43BF-B83F-AAB678BF519E}" type="presOf" srcId="{EB9B1308-B073-4B3A-A564-C059C2B5C39F}" destId="{9FF43DB7-0F9C-4E43-90E7-1F98570EF000}" srcOrd="0" destOrd="0" presId="urn:microsoft.com/office/officeart/2011/layout/TabList"/>
    <dgm:cxn modelId="{70982406-8C86-4648-B3E6-695413D82F88}" type="presOf" srcId="{34DDB4F8-1210-4CC0-AEA4-CA4A27EA677C}" destId="{EAE2E956-71F9-4495-A238-04ECA56FB52D}" srcOrd="0" destOrd="0" presId="urn:microsoft.com/office/officeart/2011/layout/TabList"/>
    <dgm:cxn modelId="{8E171A0E-412E-4510-9F46-8EE3D620322C}" type="presOf" srcId="{EB1628BF-2E77-4781-961E-E56314F0BB56}" destId="{928B25C8-B6BC-47CA-9A06-15DAAE8015B7}" srcOrd="0" destOrd="0" presId="urn:microsoft.com/office/officeart/2011/layout/TabList"/>
    <dgm:cxn modelId="{334DDE24-49A2-4D77-805D-2C5958055109}" type="presOf" srcId="{377DB458-8D7F-49A4-9679-D54DECE797A0}" destId="{284FF2F8-24B9-4114-B2FD-B543CBAB5FCD}" srcOrd="0" destOrd="0" presId="urn:microsoft.com/office/officeart/2011/layout/TabList"/>
    <dgm:cxn modelId="{4D9ECD2D-863E-41F7-9CB3-6CD005D21BD3}" type="presOf" srcId="{B383AFFF-4D89-4979-AEBC-D0BA7BE0A05F}" destId="{EF7E7F04-D7E1-403A-B997-A51104BDEB50}" srcOrd="0" destOrd="0" presId="urn:microsoft.com/office/officeart/2011/layout/TabList"/>
    <dgm:cxn modelId="{460A5231-3AA6-4601-8C12-BC0688BAEA4A}" srcId="{EB9B1308-B073-4B3A-A564-C059C2B5C39F}" destId="{826215DB-9C50-4498-A75E-20D97FFAD43F}" srcOrd="3" destOrd="0" parTransId="{9D3BA786-53D9-4028-9B54-2DD6A7DF9848}" sibTransId="{D358B422-3F9B-435B-8904-107293C77E9F}"/>
    <dgm:cxn modelId="{5634CD5F-5A3B-4C2A-BCBC-8F0D51EFF959}" srcId="{EB9B1308-B073-4B3A-A564-C059C2B5C39F}" destId="{B383AFFF-4D89-4979-AEBC-D0BA7BE0A05F}" srcOrd="1" destOrd="0" parTransId="{80966DBF-B572-4284-9251-BACBB27172CA}" sibTransId="{0C238D01-4554-4F13-81F8-42EBC23D1555}"/>
    <dgm:cxn modelId="{FAEE7761-348E-43EF-AD89-F5A55FFEBDF0}" type="presOf" srcId="{C9220C4F-D5F5-4471-8D62-6E1D8F976A69}" destId="{928B25C8-B6BC-47CA-9A06-15DAAE8015B7}" srcOrd="0" destOrd="2" presId="urn:microsoft.com/office/officeart/2011/layout/TabList"/>
    <dgm:cxn modelId="{3510F744-C6CE-484E-826A-13A8F88BAF25}" srcId="{34DDB4F8-1210-4CC0-AEA4-CA4A27EA677C}" destId="{C9220C4F-D5F5-4471-8D62-6E1D8F976A69}" srcOrd="3" destOrd="0" parTransId="{4770760D-1770-4A93-96AB-CC8D3E3D2BD0}" sibTransId="{67AC437A-2A77-4113-BFB5-138052BBD5C6}"/>
    <dgm:cxn modelId="{B1932947-33FC-455B-B93B-DBBDE3E7F73A}" type="presOf" srcId="{E4AA3C70-F229-480E-8E4F-469F464A67C8}" destId="{EF7E7F04-D7E1-403A-B997-A51104BDEB50}" srcOrd="0" destOrd="1" presId="urn:microsoft.com/office/officeart/2011/layout/TabList"/>
    <dgm:cxn modelId="{C298EE6C-6F26-4301-88FD-79691476A244}" type="presOf" srcId="{07D6863F-25D0-4EF7-81ED-1CB19AE577A0}" destId="{5D217981-9C6E-49B8-A611-680BC1392719}" srcOrd="0" destOrd="0" presId="urn:microsoft.com/office/officeart/2011/layout/TabList"/>
    <dgm:cxn modelId="{28EBD855-4D19-4F20-BDCC-2C809FAAB426}" srcId="{EB9B1308-B073-4B3A-A564-C059C2B5C39F}" destId="{377DB458-8D7F-49A4-9679-D54DECE797A0}" srcOrd="0" destOrd="0" parTransId="{1404CCA0-D592-4778-AE03-570C8067BA7E}" sibTransId="{225B1818-8790-45A1-A5C9-53D08EF5CCF7}"/>
    <dgm:cxn modelId="{B28A4995-5DB3-483F-A1BF-5D4F14261100}" srcId="{34DDB4F8-1210-4CC0-AEA4-CA4A27EA677C}" destId="{FC758909-1A00-4A1D-B6D0-A4DFCAFFD163}" srcOrd="2" destOrd="0" parTransId="{282D571C-D6E7-462C-A98E-F1278B30445A}" sibTransId="{D5F1F402-E2EB-4F5F-9F5D-8ADBB08F1AE8}"/>
    <dgm:cxn modelId="{5D7BB2A6-C905-47CA-BF30-479A27737DEA}" srcId="{07D6863F-25D0-4EF7-81ED-1CB19AE577A0}" destId="{34DDB4F8-1210-4CC0-AEA4-CA4A27EA677C}" srcOrd="1" destOrd="0" parTransId="{B83CF835-055C-40E3-9074-2CDC3881198D}" sibTransId="{51A4DA85-58B5-4AC6-B41B-33788E09331B}"/>
    <dgm:cxn modelId="{85C149B7-49A9-4C6C-8B9B-2BC6D4D8244C}" type="presOf" srcId="{FC758909-1A00-4A1D-B6D0-A4DFCAFFD163}" destId="{928B25C8-B6BC-47CA-9A06-15DAAE8015B7}" srcOrd="0" destOrd="1" presId="urn:microsoft.com/office/officeart/2011/layout/TabList"/>
    <dgm:cxn modelId="{29E692C7-58A0-4C30-BD36-456FA3C1A770}" type="presOf" srcId="{CD604E28-AB14-4573-899B-293268DFDFFF}" destId="{C76C68AE-C8F5-42D1-8979-DBCC950A7B7F}" srcOrd="0" destOrd="0" presId="urn:microsoft.com/office/officeart/2011/layout/TabList"/>
    <dgm:cxn modelId="{D9EC90E1-7D82-486F-B84F-0AE7A4795772}" type="presOf" srcId="{09CECB7A-DBD7-4A37-86A6-151D8391A437}" destId="{EF7E7F04-D7E1-403A-B997-A51104BDEB50}" srcOrd="0" destOrd="3" presId="urn:microsoft.com/office/officeart/2011/layout/TabList"/>
    <dgm:cxn modelId="{4EB6B8EA-DE6A-4293-9B22-EC64A29E7685}" srcId="{EB9B1308-B073-4B3A-A564-C059C2B5C39F}" destId="{E4AA3C70-F229-480E-8E4F-469F464A67C8}" srcOrd="2" destOrd="0" parTransId="{00946845-1909-455A-9BF9-96EA8E5F5406}" sibTransId="{51F04B33-58E1-4A1F-A6C7-EE29D7D0DFE8}"/>
    <dgm:cxn modelId="{060487EB-C0A8-4AC1-97A9-2345694EB919}" srcId="{34DDB4F8-1210-4CC0-AEA4-CA4A27EA677C}" destId="{EB1628BF-2E77-4781-961E-E56314F0BB56}" srcOrd="1" destOrd="0" parTransId="{D96CC6D3-F53B-43B5-8C4E-65DA2ACAE840}" sibTransId="{49EF059E-76AC-433F-A857-91659A005257}"/>
    <dgm:cxn modelId="{EFA614EC-445D-448C-8FDB-6D531113A903}" type="presOf" srcId="{826215DB-9C50-4498-A75E-20D97FFAD43F}" destId="{EF7E7F04-D7E1-403A-B997-A51104BDEB50}" srcOrd="0" destOrd="2" presId="urn:microsoft.com/office/officeart/2011/layout/TabList"/>
    <dgm:cxn modelId="{A1BED7EC-717F-405D-B1F6-02EF9B6DDD7B}" srcId="{EB9B1308-B073-4B3A-A564-C059C2B5C39F}" destId="{09CECB7A-DBD7-4A37-86A6-151D8391A437}" srcOrd="4" destOrd="0" parTransId="{906E4043-B401-4DDD-BA4A-A297A799467D}" sibTransId="{5ACD5B62-1102-49C0-815D-9CB109A6336D}"/>
    <dgm:cxn modelId="{170023EF-FE48-4568-9A4E-9B55E6E03AD9}" srcId="{07D6863F-25D0-4EF7-81ED-1CB19AE577A0}" destId="{EB9B1308-B073-4B3A-A564-C059C2B5C39F}" srcOrd="0" destOrd="0" parTransId="{0A5688DD-DB5F-402D-8405-80C16C8F2B6D}" sibTransId="{97B3FE64-BD06-4D77-B458-AFFD4A1C13CD}"/>
    <dgm:cxn modelId="{99FF3EFA-99D9-4F54-B83F-C32A506D77AB}" srcId="{34DDB4F8-1210-4CC0-AEA4-CA4A27EA677C}" destId="{CD604E28-AB14-4573-899B-293268DFDFFF}" srcOrd="0" destOrd="0" parTransId="{0593229F-0F61-4245-8DDF-25183D500A40}" sibTransId="{5DADDD43-B435-4F27-A5CE-5708254A59C5}"/>
    <dgm:cxn modelId="{7017C090-7184-400C-ACB1-249B747B99A2}" type="presParOf" srcId="{5D217981-9C6E-49B8-A611-680BC1392719}" destId="{FDA19F2C-2BB3-4786-9998-281DB6546087}" srcOrd="0" destOrd="0" presId="urn:microsoft.com/office/officeart/2011/layout/TabList"/>
    <dgm:cxn modelId="{782857A0-A2D5-448B-A546-CA8B79F5D446}" type="presParOf" srcId="{FDA19F2C-2BB3-4786-9998-281DB6546087}" destId="{284FF2F8-24B9-4114-B2FD-B543CBAB5FCD}" srcOrd="0" destOrd="0" presId="urn:microsoft.com/office/officeart/2011/layout/TabList"/>
    <dgm:cxn modelId="{56DCC4EE-609A-4712-B1F9-846D6FE4CED9}" type="presParOf" srcId="{FDA19F2C-2BB3-4786-9998-281DB6546087}" destId="{9FF43DB7-0F9C-4E43-90E7-1F98570EF000}" srcOrd="1" destOrd="0" presId="urn:microsoft.com/office/officeart/2011/layout/TabList"/>
    <dgm:cxn modelId="{7D8B5A0F-1146-4BA9-B989-AF57B1029A6B}" type="presParOf" srcId="{FDA19F2C-2BB3-4786-9998-281DB6546087}" destId="{AA542952-01B2-4D39-AF2A-3256588AE6A6}" srcOrd="2" destOrd="0" presId="urn:microsoft.com/office/officeart/2011/layout/TabList"/>
    <dgm:cxn modelId="{B226D550-CEEE-4409-8482-BED122F5F7B7}" type="presParOf" srcId="{5D217981-9C6E-49B8-A611-680BC1392719}" destId="{EF7E7F04-D7E1-403A-B997-A51104BDEB50}" srcOrd="1" destOrd="0" presId="urn:microsoft.com/office/officeart/2011/layout/TabList"/>
    <dgm:cxn modelId="{163D459F-39BD-4588-ADF5-063ECA137267}" type="presParOf" srcId="{5D217981-9C6E-49B8-A611-680BC1392719}" destId="{EE753F5A-581B-478A-8C02-EF9715D3C364}" srcOrd="2" destOrd="0" presId="urn:microsoft.com/office/officeart/2011/layout/TabList"/>
    <dgm:cxn modelId="{C411075B-980A-422F-9B95-2BFDE45BD61B}" type="presParOf" srcId="{5D217981-9C6E-49B8-A611-680BC1392719}" destId="{633D7527-F5AB-470E-A995-6B9EC0A20C5C}" srcOrd="3" destOrd="0" presId="urn:microsoft.com/office/officeart/2011/layout/TabList"/>
    <dgm:cxn modelId="{97CEB496-93CA-415A-8B5D-7B727827CC7A}" type="presParOf" srcId="{633D7527-F5AB-470E-A995-6B9EC0A20C5C}" destId="{C76C68AE-C8F5-42D1-8979-DBCC950A7B7F}" srcOrd="0" destOrd="0" presId="urn:microsoft.com/office/officeart/2011/layout/TabList"/>
    <dgm:cxn modelId="{9C4C987D-7830-40FA-AAD3-FAFC020934D0}" type="presParOf" srcId="{633D7527-F5AB-470E-A995-6B9EC0A20C5C}" destId="{EAE2E956-71F9-4495-A238-04ECA56FB52D}" srcOrd="1" destOrd="0" presId="urn:microsoft.com/office/officeart/2011/layout/TabList"/>
    <dgm:cxn modelId="{A95B247C-AE93-436D-8E7D-2F2CF3D25CAE}" type="presParOf" srcId="{633D7527-F5AB-470E-A995-6B9EC0A20C5C}" destId="{B723B321-73F7-4539-9B5F-0F0860F0CE33}" srcOrd="2" destOrd="0" presId="urn:microsoft.com/office/officeart/2011/layout/TabList"/>
    <dgm:cxn modelId="{E15DFDDC-73E2-4834-AD13-F9C27D00F1CA}" type="presParOf" srcId="{5D217981-9C6E-49B8-A611-680BC1392719}" destId="{928B25C8-B6BC-47CA-9A06-15DAAE8015B7}" srcOrd="4" destOrd="0" presId="urn:microsoft.com/office/officeart/2011/layout/Tab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C834E-E350-4F79-82FA-3BC04CB76AE3}">
      <dsp:nvSpPr>
        <dsp:cNvPr id="0" name=""/>
        <dsp:cNvSpPr/>
      </dsp:nvSpPr>
      <dsp:spPr>
        <a:xfrm>
          <a:off x="641065" y="940940"/>
          <a:ext cx="2482167" cy="2149650"/>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ysClr val="windowText" lastClr="000000">
                  <a:hueOff val="0"/>
                  <a:satOff val="0"/>
                  <a:lumOff val="0"/>
                  <a:alphaOff val="0"/>
                </a:sysClr>
              </a:solidFill>
              <a:latin typeface="Calibri" panose="020F0502020204030204"/>
              <a:ea typeface="+mn-ea"/>
              <a:cs typeface="+mn-cs"/>
            </a:rPr>
            <a:t>1.5 Days </a:t>
          </a:r>
          <a:r>
            <a:rPr lang="en-US" sz="1400" b="1" kern="1200" dirty="0">
              <a:solidFill>
                <a:sysClr val="windowText" lastClr="000000">
                  <a:hueOff val="0"/>
                  <a:satOff val="0"/>
                  <a:lumOff val="0"/>
                  <a:alphaOff val="0"/>
                </a:sysClr>
              </a:solidFill>
              <a:latin typeface="Calibri" panose="020F0502020204030204"/>
              <a:ea typeface="+mn-ea"/>
              <a:cs typeface="+mn-cs"/>
            </a:rPr>
            <a:t>for </a:t>
          </a:r>
          <a:r>
            <a:rPr lang="en-US" sz="1800" b="1" u="sng" kern="1200" dirty="0">
              <a:solidFill>
                <a:sysClr val="windowText" lastClr="000000">
                  <a:hueOff val="0"/>
                  <a:satOff val="0"/>
                  <a:lumOff val="0"/>
                  <a:alphaOff val="0"/>
                </a:sysClr>
              </a:solidFill>
              <a:latin typeface="Calibri" panose="020F0502020204030204"/>
              <a:ea typeface="+mn-ea"/>
              <a:cs typeface="+mn-cs"/>
            </a:rPr>
            <a:t>Freshmen</a:t>
          </a:r>
          <a:r>
            <a:rPr lang="en-US" sz="1400" b="1" kern="1200" dirty="0">
              <a:solidFill>
                <a:sysClr val="windowText" lastClr="000000">
                  <a:hueOff val="0"/>
                  <a:satOff val="0"/>
                  <a:lumOff val="0"/>
                  <a:alphaOff val="0"/>
                </a:sysClr>
              </a:solidFill>
              <a:latin typeface="Calibri" panose="020F0502020204030204"/>
              <a:ea typeface="+mn-ea"/>
              <a:cs typeface="+mn-cs"/>
            </a:rPr>
            <a:t> </a:t>
          </a:r>
        </a:p>
      </dsp:txBody>
      <dsp:txXfrm>
        <a:off x="1261607" y="1263388"/>
        <a:ext cx="1210056" cy="1504755"/>
      </dsp:txXfrm>
    </dsp:sp>
    <dsp:sp modelId="{D0C8A7BD-303F-4BFE-A313-CD7F6FA64AEC}">
      <dsp:nvSpPr>
        <dsp:cNvPr id="0" name=""/>
        <dsp:cNvSpPr/>
      </dsp:nvSpPr>
      <dsp:spPr>
        <a:xfrm>
          <a:off x="0" y="1232201"/>
          <a:ext cx="1262981" cy="1592900"/>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chemeClr val="bg1"/>
              </a:solidFill>
              <a:latin typeface="Calibri" panose="020F0502020204030204"/>
              <a:ea typeface="+mn-ea"/>
              <a:cs typeface="+mn-cs"/>
            </a:rPr>
            <a:t>Freshman Forum  </a:t>
          </a:r>
          <a:r>
            <a:rPr lang="en-US" sz="1600" b="1" kern="1200" dirty="0">
              <a:solidFill>
                <a:schemeClr val="bg1"/>
              </a:solidFill>
              <a:latin typeface="Calibri" panose="020F0502020204030204"/>
              <a:ea typeface="+mn-ea"/>
              <a:cs typeface="+mn-cs"/>
            </a:rPr>
            <a:t>April 2019</a:t>
          </a:r>
          <a:r>
            <a:rPr lang="en-US" sz="1050" b="1" kern="1200" dirty="0">
              <a:solidFill>
                <a:sysClr val="window" lastClr="FFFFFF"/>
              </a:solidFill>
              <a:latin typeface="Calibri" panose="020F0502020204030204"/>
              <a:ea typeface="+mn-ea"/>
              <a:cs typeface="+mn-cs"/>
            </a:rPr>
            <a:t>	</a:t>
          </a:r>
        </a:p>
      </dsp:txBody>
      <dsp:txXfrm>
        <a:off x="184959" y="1465476"/>
        <a:ext cx="893063" cy="1126350"/>
      </dsp:txXfrm>
    </dsp:sp>
    <dsp:sp modelId="{24D8F726-DD54-442A-947A-31FC45EEC3EC}">
      <dsp:nvSpPr>
        <dsp:cNvPr id="0" name=""/>
        <dsp:cNvSpPr/>
      </dsp:nvSpPr>
      <dsp:spPr>
        <a:xfrm>
          <a:off x="3316125" y="901804"/>
          <a:ext cx="2592333" cy="2193263"/>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ysClr val="windowText" lastClr="000000">
                  <a:hueOff val="0"/>
                  <a:satOff val="0"/>
                  <a:lumOff val="0"/>
                  <a:alphaOff val="0"/>
                </a:sysClr>
              </a:solidFill>
              <a:latin typeface="Calibri" panose="020F0502020204030204"/>
              <a:ea typeface="+mn-ea"/>
              <a:cs typeface="+mn-cs"/>
            </a:rPr>
            <a:t>2 Days </a:t>
          </a:r>
          <a:r>
            <a:rPr lang="en-US" sz="1400" b="1" kern="1200" dirty="0">
              <a:solidFill>
                <a:sysClr val="windowText" lastClr="000000">
                  <a:hueOff val="0"/>
                  <a:satOff val="0"/>
                  <a:lumOff val="0"/>
                  <a:alphaOff val="0"/>
                </a:sysClr>
              </a:solidFill>
              <a:latin typeface="Calibri" panose="020F0502020204030204"/>
              <a:ea typeface="+mn-ea"/>
              <a:cs typeface="+mn-cs"/>
            </a:rPr>
            <a:t> for </a:t>
          </a:r>
          <a:r>
            <a:rPr lang="en-US" sz="1800" b="1" u="sng" kern="1200" dirty="0">
              <a:solidFill>
                <a:sysClr val="windowText" lastClr="000000">
                  <a:hueOff val="0"/>
                  <a:satOff val="0"/>
                  <a:lumOff val="0"/>
                  <a:alphaOff val="0"/>
                </a:sysClr>
              </a:solidFill>
              <a:latin typeface="Calibri" panose="020F0502020204030204"/>
              <a:ea typeface="+mn-ea"/>
              <a:cs typeface="+mn-cs"/>
            </a:rPr>
            <a:t>Sophomores</a:t>
          </a:r>
          <a:r>
            <a:rPr lang="en-US" sz="1400" b="1" kern="1200" dirty="0">
              <a:solidFill>
                <a:sysClr val="windowText" lastClr="000000">
                  <a:hueOff val="0"/>
                  <a:satOff val="0"/>
                  <a:lumOff val="0"/>
                  <a:alphaOff val="0"/>
                </a:sysClr>
              </a:solidFill>
              <a:latin typeface="Calibri" panose="020F0502020204030204"/>
              <a:ea typeface="+mn-ea"/>
              <a:cs typeface="+mn-cs"/>
            </a:rPr>
            <a:t> </a:t>
          </a:r>
        </a:p>
      </dsp:txBody>
      <dsp:txXfrm>
        <a:off x="3964208" y="1230793"/>
        <a:ext cx="1263762" cy="1535285"/>
      </dsp:txXfrm>
    </dsp:sp>
    <dsp:sp modelId="{46A0CB09-0ED6-4A68-B250-A547E97135A6}">
      <dsp:nvSpPr>
        <dsp:cNvPr id="0" name=""/>
        <dsp:cNvSpPr/>
      </dsp:nvSpPr>
      <dsp:spPr>
        <a:xfrm>
          <a:off x="2617507" y="1207327"/>
          <a:ext cx="1332681" cy="1599075"/>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chemeClr val="bg1"/>
              </a:solidFill>
              <a:latin typeface="Calibri" panose="020F0502020204030204"/>
              <a:ea typeface="+mn-ea"/>
              <a:cs typeface="+mn-cs"/>
            </a:rPr>
            <a:t>Sales Leadership Seminar  </a:t>
          </a:r>
          <a:r>
            <a:rPr lang="en-US" sz="1600" b="1" kern="1200" dirty="0">
              <a:solidFill>
                <a:schemeClr val="bg1"/>
              </a:solidFill>
              <a:latin typeface="Calibri" panose="020F0502020204030204"/>
              <a:ea typeface="+mn-ea"/>
              <a:cs typeface="+mn-cs"/>
            </a:rPr>
            <a:t>July 2019</a:t>
          </a:r>
        </a:p>
      </dsp:txBody>
      <dsp:txXfrm>
        <a:off x="2812674" y="1441506"/>
        <a:ext cx="942347" cy="1130717"/>
      </dsp:txXfrm>
    </dsp:sp>
    <dsp:sp modelId="{4B4B0BC0-BD6A-4E43-B257-57E962F7A142}">
      <dsp:nvSpPr>
        <dsp:cNvPr id="0" name=""/>
        <dsp:cNvSpPr/>
      </dsp:nvSpPr>
      <dsp:spPr>
        <a:xfrm>
          <a:off x="6332167" y="837878"/>
          <a:ext cx="2196654" cy="2296169"/>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ysClr val="windowText" lastClr="000000">
                  <a:hueOff val="0"/>
                  <a:satOff val="0"/>
                  <a:lumOff val="0"/>
                  <a:alphaOff val="0"/>
                </a:sysClr>
              </a:solidFill>
              <a:latin typeface="Calibri" panose="020F0502020204030204"/>
              <a:ea typeface="+mn-ea"/>
              <a:cs typeface="+mn-cs"/>
            </a:rPr>
            <a:t>11 Weeks    </a:t>
          </a:r>
          <a:r>
            <a:rPr lang="en-US" sz="1400" b="1" kern="1200" dirty="0">
              <a:solidFill>
                <a:sysClr val="windowText" lastClr="000000">
                  <a:hueOff val="0"/>
                  <a:satOff val="0"/>
                  <a:lumOff val="0"/>
                  <a:alphaOff val="0"/>
                </a:sysClr>
              </a:solidFill>
              <a:latin typeface="Calibri" panose="020F0502020204030204"/>
              <a:ea typeface="+mn-ea"/>
              <a:cs typeface="+mn-cs"/>
            </a:rPr>
            <a:t> for </a:t>
          </a:r>
          <a:r>
            <a:rPr lang="en-US" sz="1800" b="1" u="sng" kern="1200" dirty="0">
              <a:solidFill>
                <a:schemeClr val="bg1"/>
              </a:solidFill>
              <a:latin typeface="Calibri" panose="020F0502020204030204"/>
              <a:ea typeface="+mn-ea"/>
              <a:cs typeface="+mn-cs"/>
            </a:rPr>
            <a:t>Juniors</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6881330" y="1182303"/>
        <a:ext cx="1070869" cy="1607319"/>
      </dsp:txXfrm>
    </dsp:sp>
    <dsp:sp modelId="{1D406089-9B18-4FE2-BF81-D5FE078034F3}">
      <dsp:nvSpPr>
        <dsp:cNvPr id="0" name=""/>
        <dsp:cNvSpPr/>
      </dsp:nvSpPr>
      <dsp:spPr>
        <a:xfrm>
          <a:off x="5498764" y="1136513"/>
          <a:ext cx="1367209" cy="1641001"/>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chemeClr val="bg1"/>
              </a:solidFill>
              <a:highlight>
                <a:srgbClr val="FFFF00"/>
              </a:highlight>
              <a:latin typeface="Calibri" panose="020F0502020204030204"/>
              <a:ea typeface="+mn-ea"/>
              <a:cs typeface="+mn-cs"/>
            </a:rPr>
            <a:t>Internship</a:t>
          </a:r>
          <a:r>
            <a:rPr lang="en-US" sz="1600" b="1" u="sng" kern="1200" dirty="0">
              <a:solidFill>
                <a:schemeClr val="bg1"/>
              </a:solidFill>
              <a:latin typeface="Calibri" panose="020F0502020204030204"/>
              <a:ea typeface="+mn-ea"/>
              <a:cs typeface="+mn-cs"/>
            </a:rPr>
            <a:t> </a:t>
          </a:r>
          <a:r>
            <a:rPr lang="en-US" sz="1600" b="1" kern="1200" dirty="0">
              <a:solidFill>
                <a:schemeClr val="bg1"/>
              </a:solidFill>
              <a:latin typeface="Calibri" panose="020F0502020204030204"/>
              <a:ea typeface="+mn-ea"/>
              <a:cs typeface="+mn-cs"/>
            </a:rPr>
            <a:t> May-Aug 2019</a:t>
          </a:r>
        </a:p>
      </dsp:txBody>
      <dsp:txXfrm>
        <a:off x="5698987" y="1376832"/>
        <a:ext cx="966763" cy="1160363"/>
      </dsp:txXfrm>
    </dsp:sp>
    <dsp:sp modelId="{4D567AAF-670C-43CD-9391-9351FAC06C4E}">
      <dsp:nvSpPr>
        <dsp:cNvPr id="0" name=""/>
        <dsp:cNvSpPr/>
      </dsp:nvSpPr>
      <dsp:spPr>
        <a:xfrm>
          <a:off x="8642864" y="823303"/>
          <a:ext cx="2736457" cy="2349583"/>
        </a:xfrm>
        <a:prstGeom prst="rightArrow">
          <a:avLst>
            <a:gd name="adj1" fmla="val 70000"/>
            <a:gd name="adj2" fmla="val 5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ysClr val="windowText" lastClr="000000">
                  <a:hueOff val="0"/>
                  <a:satOff val="0"/>
                  <a:lumOff val="0"/>
                  <a:alphaOff val="0"/>
                </a:sysClr>
              </a:solidFill>
              <a:latin typeface="Calibri" panose="020F0502020204030204"/>
              <a:ea typeface="+mn-ea"/>
              <a:cs typeface="+mn-cs"/>
            </a:rPr>
            <a:t>Full-Time</a:t>
          </a:r>
          <a:r>
            <a:rPr lang="en-US" sz="1600" b="1" kern="1200" dirty="0">
              <a:solidFill>
                <a:sysClr val="windowText" lastClr="000000">
                  <a:hueOff val="0"/>
                  <a:satOff val="0"/>
                  <a:lumOff val="0"/>
                  <a:alphaOff val="0"/>
                </a:sysClr>
              </a:solidFill>
              <a:latin typeface="Calibri" panose="020F0502020204030204"/>
              <a:ea typeface="+mn-ea"/>
              <a:cs typeface="+mn-cs"/>
            </a:rPr>
            <a:t> </a:t>
          </a:r>
          <a:r>
            <a:rPr lang="en-US" sz="1400" b="1" kern="1200" dirty="0">
              <a:solidFill>
                <a:sysClr val="windowText" lastClr="000000">
                  <a:hueOff val="0"/>
                  <a:satOff val="0"/>
                  <a:lumOff val="0"/>
                  <a:alphaOff val="0"/>
                </a:sysClr>
              </a:solidFill>
              <a:latin typeface="Calibri" panose="020F0502020204030204"/>
              <a:ea typeface="+mn-ea"/>
              <a:cs typeface="+mn-cs"/>
            </a:rPr>
            <a:t>Employee, </a:t>
          </a:r>
          <a:r>
            <a:rPr lang="en-US" sz="1400" b="1" u="sng" kern="1200" dirty="0">
              <a:solidFill>
                <a:sysClr val="windowText" lastClr="000000">
                  <a:hueOff val="0"/>
                  <a:satOff val="0"/>
                  <a:lumOff val="0"/>
                  <a:alphaOff val="0"/>
                </a:sysClr>
              </a:solidFill>
              <a:highlight>
                <a:srgbClr val="FFFF00"/>
              </a:highlight>
              <a:latin typeface="Calibri" panose="020F0502020204030204"/>
              <a:ea typeface="+mn-ea"/>
              <a:cs typeface="+mn-cs"/>
            </a:rPr>
            <a:t>Mostly from Intern Offers </a:t>
          </a:r>
          <a:r>
            <a:rPr lang="en-US" sz="1400" b="1" kern="1200" dirty="0">
              <a:solidFill>
                <a:sysClr val="windowText" lastClr="000000">
                  <a:hueOff val="0"/>
                  <a:satOff val="0"/>
                  <a:lumOff val="0"/>
                  <a:alphaOff val="0"/>
                </a:sysClr>
              </a:solidFill>
              <a:latin typeface="Calibri" panose="020F0502020204030204"/>
              <a:ea typeface="+mn-ea"/>
              <a:cs typeface="+mn-cs"/>
            </a:rPr>
            <a:t>- Few Seniors</a:t>
          </a:r>
        </a:p>
      </dsp:txBody>
      <dsp:txXfrm>
        <a:off x="9326978" y="1175740"/>
        <a:ext cx="1334023" cy="1644709"/>
      </dsp:txXfrm>
    </dsp:sp>
    <dsp:sp modelId="{6A46B227-6E62-44F5-A45A-0C6B3497D890}">
      <dsp:nvSpPr>
        <dsp:cNvPr id="0" name=""/>
        <dsp:cNvSpPr/>
      </dsp:nvSpPr>
      <dsp:spPr>
        <a:xfrm>
          <a:off x="8105528" y="1161379"/>
          <a:ext cx="1345711" cy="1640754"/>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chemeClr val="bg1"/>
              </a:solidFill>
              <a:latin typeface="Calibri" panose="020F0502020204030204"/>
              <a:ea typeface="+mn-ea"/>
              <a:cs typeface="+mn-cs"/>
            </a:rPr>
            <a:t>New Hire</a:t>
          </a:r>
        </a:p>
        <a:p>
          <a:pPr marL="0" lvl="0" indent="0" algn="ctr" defTabSz="711200">
            <a:lnSpc>
              <a:spcPct val="90000"/>
            </a:lnSpc>
            <a:spcBef>
              <a:spcPct val="0"/>
            </a:spcBef>
            <a:spcAft>
              <a:spcPct val="35000"/>
            </a:spcAft>
            <a:buNone/>
          </a:pPr>
          <a:r>
            <a:rPr lang="en-US" sz="1600" b="1" kern="1200" dirty="0">
              <a:solidFill>
                <a:schemeClr val="bg1"/>
              </a:solidFill>
              <a:latin typeface="Calibri" panose="020F0502020204030204"/>
              <a:ea typeface="+mn-ea"/>
              <a:cs typeface="+mn-cs"/>
            </a:rPr>
            <a:t>June 2019</a:t>
          </a:r>
        </a:p>
      </dsp:txBody>
      <dsp:txXfrm>
        <a:off x="8302603" y="1401662"/>
        <a:ext cx="951561" cy="1160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3B321-73F7-4539-9B5F-0F0860F0CE33}">
      <dsp:nvSpPr>
        <dsp:cNvPr id="0" name=""/>
        <dsp:cNvSpPr/>
      </dsp:nvSpPr>
      <dsp:spPr>
        <a:xfrm>
          <a:off x="0" y="3458928"/>
          <a:ext cx="11485701"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42952-01B2-4D39-AF2A-3256588AE6A6}">
      <dsp:nvSpPr>
        <dsp:cNvPr id="0" name=""/>
        <dsp:cNvSpPr/>
      </dsp:nvSpPr>
      <dsp:spPr>
        <a:xfrm>
          <a:off x="0" y="869464"/>
          <a:ext cx="11485701"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4FF2F8-24B9-4114-B2FD-B543CBAB5FCD}">
      <dsp:nvSpPr>
        <dsp:cNvPr id="0" name=""/>
        <dsp:cNvSpPr/>
      </dsp:nvSpPr>
      <dsp:spPr>
        <a:xfrm>
          <a:off x="2986282" y="1482"/>
          <a:ext cx="8499418" cy="86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2133600">
            <a:lnSpc>
              <a:spcPct val="90000"/>
            </a:lnSpc>
            <a:spcBef>
              <a:spcPct val="0"/>
            </a:spcBef>
            <a:spcAft>
              <a:spcPct val="35000"/>
            </a:spcAft>
            <a:buNone/>
          </a:pPr>
          <a:endParaRPr lang="en-US" sz="4800" kern="1200" dirty="0">
            <a:solidFill>
              <a:schemeClr val="bg1"/>
            </a:solidFill>
          </a:endParaRPr>
        </a:p>
      </dsp:txBody>
      <dsp:txXfrm>
        <a:off x="2986282" y="1482"/>
        <a:ext cx="8499418" cy="867982"/>
      </dsp:txXfrm>
    </dsp:sp>
    <dsp:sp modelId="{9FF43DB7-0F9C-4E43-90E7-1F98570EF000}">
      <dsp:nvSpPr>
        <dsp:cNvPr id="0" name=""/>
        <dsp:cNvSpPr/>
      </dsp:nvSpPr>
      <dsp:spPr>
        <a:xfrm>
          <a:off x="0" y="0"/>
          <a:ext cx="2986282" cy="867982"/>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b="1" u="none" kern="1200" dirty="0">
              <a:solidFill>
                <a:schemeClr val="tx1"/>
              </a:solidFill>
            </a:rPr>
            <a:t>Purpose?</a:t>
          </a:r>
        </a:p>
      </dsp:txBody>
      <dsp:txXfrm>
        <a:off x="42379" y="42379"/>
        <a:ext cx="2901524" cy="825603"/>
      </dsp:txXfrm>
    </dsp:sp>
    <dsp:sp modelId="{EF7E7F04-D7E1-403A-B997-A51104BDEB50}">
      <dsp:nvSpPr>
        <dsp:cNvPr id="0" name=""/>
        <dsp:cNvSpPr/>
      </dsp:nvSpPr>
      <dsp:spPr>
        <a:xfrm>
          <a:off x="0" y="869464"/>
          <a:ext cx="11485701" cy="2507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endParaRPr lang="en-US" sz="900" kern="1200" dirty="0">
            <a:solidFill>
              <a:schemeClr val="bg1"/>
            </a:solidFill>
          </a:endParaRPr>
        </a:p>
        <a:p>
          <a:pPr marL="171450" lvl="1" indent="-171450" algn="l" defTabSz="755650">
            <a:lnSpc>
              <a:spcPct val="90000"/>
            </a:lnSpc>
            <a:spcBef>
              <a:spcPct val="0"/>
            </a:spcBef>
            <a:spcAft>
              <a:spcPct val="15000"/>
            </a:spcAft>
            <a:buChar char="•"/>
          </a:pPr>
          <a:r>
            <a:rPr lang="en-US" sz="1700" kern="1200" dirty="0">
              <a:solidFill>
                <a:schemeClr val="bg1"/>
              </a:solidFill>
            </a:rPr>
            <a:t>You will join us for 2 days in April 2019 for an all expenses paid experience at our World Headquarters in downtown Cincinnati, OH. You will partner with other top undergraduate students from all over the country and have the chance to speak candidly with strategic selling leaders about corporate America and P&amp;G’s culture.</a:t>
          </a:r>
        </a:p>
        <a:p>
          <a:pPr marL="171450" lvl="1" indent="-171450" algn="l" defTabSz="755650">
            <a:lnSpc>
              <a:spcPct val="90000"/>
            </a:lnSpc>
            <a:spcBef>
              <a:spcPct val="0"/>
            </a:spcBef>
            <a:spcAft>
              <a:spcPct val="15000"/>
            </a:spcAft>
            <a:buChar char="•"/>
          </a:pPr>
          <a:r>
            <a:rPr lang="en-US" sz="1700" kern="1200" dirty="0">
              <a:solidFill>
                <a:schemeClr val="bg1"/>
              </a:solidFill>
            </a:rPr>
            <a:t>Students must be enrolled in a Bachelor’s-level business-related degree with a Fall 2021/Spring 2022 graduation date  </a:t>
          </a:r>
        </a:p>
      </dsp:txBody>
      <dsp:txXfrm>
        <a:off x="0" y="869464"/>
        <a:ext cx="11485701" cy="2507421"/>
      </dsp:txXfrm>
    </dsp:sp>
    <dsp:sp modelId="{C76C68AE-C8F5-42D1-8979-DBCC950A7B7F}">
      <dsp:nvSpPr>
        <dsp:cNvPr id="0" name=""/>
        <dsp:cNvSpPr/>
      </dsp:nvSpPr>
      <dsp:spPr>
        <a:xfrm>
          <a:off x="2986282" y="3420284"/>
          <a:ext cx="8499418" cy="86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2133600">
            <a:lnSpc>
              <a:spcPct val="90000"/>
            </a:lnSpc>
            <a:spcBef>
              <a:spcPct val="0"/>
            </a:spcBef>
            <a:spcAft>
              <a:spcPct val="35000"/>
            </a:spcAft>
            <a:buNone/>
          </a:pPr>
          <a:endParaRPr lang="en-US" sz="4800" kern="1200" dirty="0">
            <a:solidFill>
              <a:schemeClr val="bg1"/>
            </a:solidFill>
          </a:endParaRPr>
        </a:p>
      </dsp:txBody>
      <dsp:txXfrm>
        <a:off x="2986282" y="3420284"/>
        <a:ext cx="8499418" cy="867982"/>
      </dsp:txXfrm>
    </dsp:sp>
    <dsp:sp modelId="{EAE2E956-71F9-4495-A238-04ECA56FB52D}">
      <dsp:nvSpPr>
        <dsp:cNvPr id="0" name=""/>
        <dsp:cNvSpPr/>
      </dsp:nvSpPr>
      <dsp:spPr>
        <a:xfrm>
          <a:off x="0" y="2590953"/>
          <a:ext cx="2986282" cy="867982"/>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b="1" u="none" kern="1200">
              <a:solidFill>
                <a:schemeClr val="tx1"/>
              </a:solidFill>
            </a:rPr>
            <a:t>What?</a:t>
          </a:r>
          <a:endParaRPr lang="en-US" sz="2000" b="1" u="none" kern="1200" dirty="0">
            <a:solidFill>
              <a:schemeClr val="tx1"/>
            </a:solidFill>
          </a:endParaRPr>
        </a:p>
      </dsp:txBody>
      <dsp:txXfrm>
        <a:off x="42379" y="2633332"/>
        <a:ext cx="2901524" cy="825603"/>
      </dsp:txXfrm>
    </dsp:sp>
    <dsp:sp modelId="{928B25C8-B6BC-47CA-9A06-15DAAE8015B7}">
      <dsp:nvSpPr>
        <dsp:cNvPr id="0" name=""/>
        <dsp:cNvSpPr/>
      </dsp:nvSpPr>
      <dsp:spPr>
        <a:xfrm>
          <a:off x="0" y="3538825"/>
          <a:ext cx="11485701" cy="1507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bg1"/>
              </a:solidFill>
            </a:rPr>
            <a:t>You’ll learn about how P&amp;G consults with its partners to develop joint business plans for our retail customers. From Day 1, our strategic selling professionals lead in-market strategies across multiple categories and brands. </a:t>
          </a:r>
        </a:p>
        <a:p>
          <a:pPr marL="171450" lvl="1" indent="-171450" algn="l" defTabSz="755650">
            <a:lnSpc>
              <a:spcPct val="90000"/>
            </a:lnSpc>
            <a:spcBef>
              <a:spcPct val="0"/>
            </a:spcBef>
            <a:spcAft>
              <a:spcPct val="15000"/>
            </a:spcAft>
            <a:buChar char="•"/>
          </a:pPr>
          <a:r>
            <a:rPr lang="en-US" sz="1700" kern="1200" dirty="0">
              <a:solidFill>
                <a:schemeClr val="bg1"/>
              </a:solidFill>
            </a:rPr>
            <a:t>You’ll experience firsthand how our selling teams shape this strategy by drawing on creative and data-driven insights. Our objective is to position our Company, our Customers, and our Shoppers to win.</a:t>
          </a:r>
        </a:p>
        <a:p>
          <a:pPr marL="171450" lvl="1" indent="-171450" algn="l" defTabSz="755650">
            <a:lnSpc>
              <a:spcPct val="90000"/>
            </a:lnSpc>
            <a:spcBef>
              <a:spcPct val="0"/>
            </a:spcBef>
            <a:spcAft>
              <a:spcPct val="15000"/>
            </a:spcAft>
            <a:buChar char="•"/>
          </a:pPr>
          <a:r>
            <a:rPr lang="en-US" sz="1700" kern="1200" dirty="0">
              <a:solidFill>
                <a:schemeClr val="bg1"/>
              </a:solidFill>
            </a:rPr>
            <a:t>Our focus is to expose you to the types of opportunities available within strategic selling,                      including sophomore, junior, and full-time opportunities</a:t>
          </a:r>
        </a:p>
        <a:p>
          <a:pPr marL="171450" lvl="1" indent="-171450" algn="l" defTabSz="755650">
            <a:lnSpc>
              <a:spcPct val="90000"/>
            </a:lnSpc>
            <a:spcBef>
              <a:spcPct val="0"/>
            </a:spcBef>
            <a:spcAft>
              <a:spcPct val="15000"/>
            </a:spcAft>
            <a:buChar char="•"/>
          </a:pPr>
          <a:endParaRPr lang="en-US" sz="1700" kern="1200" dirty="0">
            <a:solidFill>
              <a:schemeClr val="bg1"/>
            </a:solidFill>
          </a:endParaRPr>
        </a:p>
      </dsp:txBody>
      <dsp:txXfrm>
        <a:off x="0" y="3538825"/>
        <a:ext cx="11485701" cy="1507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3B321-73F7-4539-9B5F-0F0860F0CE33}">
      <dsp:nvSpPr>
        <dsp:cNvPr id="0" name=""/>
        <dsp:cNvSpPr/>
      </dsp:nvSpPr>
      <dsp:spPr>
        <a:xfrm>
          <a:off x="0" y="3458928"/>
          <a:ext cx="11485701"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42952-01B2-4D39-AF2A-3256588AE6A6}">
      <dsp:nvSpPr>
        <dsp:cNvPr id="0" name=""/>
        <dsp:cNvSpPr/>
      </dsp:nvSpPr>
      <dsp:spPr>
        <a:xfrm>
          <a:off x="0" y="869464"/>
          <a:ext cx="11485701"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4FF2F8-24B9-4114-B2FD-B543CBAB5FCD}">
      <dsp:nvSpPr>
        <dsp:cNvPr id="0" name=""/>
        <dsp:cNvSpPr/>
      </dsp:nvSpPr>
      <dsp:spPr>
        <a:xfrm>
          <a:off x="2986282" y="1482"/>
          <a:ext cx="8499418" cy="86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2133600">
            <a:lnSpc>
              <a:spcPct val="90000"/>
            </a:lnSpc>
            <a:spcBef>
              <a:spcPct val="0"/>
            </a:spcBef>
            <a:spcAft>
              <a:spcPct val="35000"/>
            </a:spcAft>
            <a:buNone/>
          </a:pPr>
          <a:endParaRPr lang="en-US" sz="4800" kern="1200" dirty="0">
            <a:solidFill>
              <a:schemeClr val="bg1"/>
            </a:solidFill>
          </a:endParaRPr>
        </a:p>
      </dsp:txBody>
      <dsp:txXfrm>
        <a:off x="2986282" y="1482"/>
        <a:ext cx="8499418" cy="867982"/>
      </dsp:txXfrm>
    </dsp:sp>
    <dsp:sp modelId="{9FF43DB7-0F9C-4E43-90E7-1F98570EF000}">
      <dsp:nvSpPr>
        <dsp:cNvPr id="0" name=""/>
        <dsp:cNvSpPr/>
      </dsp:nvSpPr>
      <dsp:spPr>
        <a:xfrm>
          <a:off x="0" y="0"/>
          <a:ext cx="2986282" cy="867982"/>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b="1" u="none" kern="1200" dirty="0">
              <a:solidFill>
                <a:schemeClr val="tx1"/>
              </a:solidFill>
            </a:rPr>
            <a:t>Purpose?</a:t>
          </a:r>
        </a:p>
      </dsp:txBody>
      <dsp:txXfrm>
        <a:off x="42379" y="42379"/>
        <a:ext cx="2901524" cy="825603"/>
      </dsp:txXfrm>
    </dsp:sp>
    <dsp:sp modelId="{EF7E7F04-D7E1-403A-B997-A51104BDEB50}">
      <dsp:nvSpPr>
        <dsp:cNvPr id="0" name=""/>
        <dsp:cNvSpPr/>
      </dsp:nvSpPr>
      <dsp:spPr>
        <a:xfrm>
          <a:off x="0" y="869464"/>
          <a:ext cx="11485701" cy="2507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endParaRPr lang="en-US" sz="900" kern="1200" dirty="0">
            <a:solidFill>
              <a:schemeClr val="bg1"/>
            </a:solidFill>
          </a:endParaRPr>
        </a:p>
        <a:p>
          <a:pPr marL="171450" lvl="1" indent="-171450" algn="l" defTabSz="755650">
            <a:lnSpc>
              <a:spcPct val="90000"/>
            </a:lnSpc>
            <a:spcBef>
              <a:spcPct val="0"/>
            </a:spcBef>
            <a:spcAft>
              <a:spcPct val="15000"/>
            </a:spcAft>
            <a:buChar char="•"/>
          </a:pPr>
          <a:r>
            <a:rPr lang="en-US" sz="1700" kern="1200" dirty="0">
              <a:solidFill>
                <a:schemeClr val="bg1"/>
              </a:solidFill>
            </a:rPr>
            <a:t>The Sales Leadership Seminar will provide you with a 2 day, all expenses paid, in depth look at strategic selling at P&amp;G. This program will take place July 2019 at our headquarters in Cincinnati, Ohio. This highly selective program was crafted for top undergraduate students who are passionate about pursuing a sales-related career path. </a:t>
          </a:r>
        </a:p>
        <a:p>
          <a:pPr marL="171450" lvl="1" indent="-171450" algn="l" defTabSz="755650">
            <a:lnSpc>
              <a:spcPct val="90000"/>
            </a:lnSpc>
            <a:spcBef>
              <a:spcPct val="0"/>
            </a:spcBef>
            <a:spcAft>
              <a:spcPct val="15000"/>
            </a:spcAft>
            <a:buChar char="•"/>
          </a:pPr>
          <a:r>
            <a:rPr lang="en-US" sz="1700" kern="1200" dirty="0">
              <a:solidFill>
                <a:schemeClr val="bg1"/>
              </a:solidFill>
            </a:rPr>
            <a:t>Students must be enrolled in a Bachelor’s-level business-related degree with a Fall 2020/Spring 2021 graduation date  </a:t>
          </a:r>
        </a:p>
      </dsp:txBody>
      <dsp:txXfrm>
        <a:off x="0" y="869464"/>
        <a:ext cx="11485701" cy="2507421"/>
      </dsp:txXfrm>
    </dsp:sp>
    <dsp:sp modelId="{C76C68AE-C8F5-42D1-8979-DBCC950A7B7F}">
      <dsp:nvSpPr>
        <dsp:cNvPr id="0" name=""/>
        <dsp:cNvSpPr/>
      </dsp:nvSpPr>
      <dsp:spPr>
        <a:xfrm>
          <a:off x="2986282" y="3420284"/>
          <a:ext cx="8499418" cy="86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2133600">
            <a:lnSpc>
              <a:spcPct val="90000"/>
            </a:lnSpc>
            <a:spcBef>
              <a:spcPct val="0"/>
            </a:spcBef>
            <a:spcAft>
              <a:spcPct val="35000"/>
            </a:spcAft>
            <a:buNone/>
          </a:pPr>
          <a:endParaRPr lang="en-US" sz="4800" kern="1200" dirty="0">
            <a:solidFill>
              <a:schemeClr val="bg1"/>
            </a:solidFill>
          </a:endParaRPr>
        </a:p>
      </dsp:txBody>
      <dsp:txXfrm>
        <a:off x="2986282" y="3420284"/>
        <a:ext cx="8499418" cy="867982"/>
      </dsp:txXfrm>
    </dsp:sp>
    <dsp:sp modelId="{EAE2E956-71F9-4495-A238-04ECA56FB52D}">
      <dsp:nvSpPr>
        <dsp:cNvPr id="0" name=""/>
        <dsp:cNvSpPr/>
      </dsp:nvSpPr>
      <dsp:spPr>
        <a:xfrm>
          <a:off x="0" y="2590953"/>
          <a:ext cx="2986282" cy="867982"/>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b="1" u="none" kern="1200">
              <a:solidFill>
                <a:schemeClr val="tx1"/>
              </a:solidFill>
            </a:rPr>
            <a:t>What?</a:t>
          </a:r>
          <a:endParaRPr lang="en-US" sz="2000" b="1" u="none" kern="1200" dirty="0">
            <a:solidFill>
              <a:schemeClr val="tx1"/>
            </a:solidFill>
          </a:endParaRPr>
        </a:p>
      </dsp:txBody>
      <dsp:txXfrm>
        <a:off x="42379" y="2633332"/>
        <a:ext cx="2901524" cy="825603"/>
      </dsp:txXfrm>
    </dsp:sp>
    <dsp:sp modelId="{928B25C8-B6BC-47CA-9A06-15DAAE8015B7}">
      <dsp:nvSpPr>
        <dsp:cNvPr id="0" name=""/>
        <dsp:cNvSpPr/>
      </dsp:nvSpPr>
      <dsp:spPr>
        <a:xfrm>
          <a:off x="0" y="3538825"/>
          <a:ext cx="11485701" cy="1507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bg1"/>
              </a:solidFill>
            </a:rPr>
            <a:t>Learn about how P&amp;G consults with its partners to develop joint business plans for our retail, professional products, dental, and chemicals customers</a:t>
          </a:r>
        </a:p>
        <a:p>
          <a:pPr marL="171450" lvl="1" indent="-171450" algn="l" defTabSz="755650">
            <a:lnSpc>
              <a:spcPct val="90000"/>
            </a:lnSpc>
            <a:spcBef>
              <a:spcPct val="0"/>
            </a:spcBef>
            <a:spcAft>
              <a:spcPct val="15000"/>
            </a:spcAft>
            <a:buChar char="•"/>
          </a:pPr>
          <a:r>
            <a:rPr lang="en-US" sz="1700" kern="1200" dirty="0">
              <a:solidFill>
                <a:schemeClr val="bg1"/>
              </a:solidFill>
            </a:rPr>
            <a:t>Discover insight into how we deliver superior brand sales while demonstrating and advancing our strategic selling skills in the process</a:t>
          </a:r>
        </a:p>
        <a:p>
          <a:pPr marL="171450" lvl="1" indent="-171450" algn="l" defTabSz="755650">
            <a:lnSpc>
              <a:spcPct val="90000"/>
            </a:lnSpc>
            <a:spcBef>
              <a:spcPct val="0"/>
            </a:spcBef>
            <a:spcAft>
              <a:spcPct val="15000"/>
            </a:spcAft>
            <a:buChar char="•"/>
          </a:pPr>
          <a:r>
            <a:rPr lang="en-US" sz="1700" kern="1200" dirty="0">
              <a:solidFill>
                <a:schemeClr val="bg1"/>
              </a:solidFill>
            </a:rPr>
            <a:t>Gain exposure to the key roles strategic selling professionals play at P&amp;G</a:t>
          </a:r>
        </a:p>
        <a:p>
          <a:pPr marL="171450" lvl="1" indent="-171450" algn="l" defTabSz="755650">
            <a:lnSpc>
              <a:spcPct val="90000"/>
            </a:lnSpc>
            <a:spcBef>
              <a:spcPct val="0"/>
            </a:spcBef>
            <a:spcAft>
              <a:spcPct val="15000"/>
            </a:spcAft>
            <a:buChar char="•"/>
          </a:pPr>
          <a:r>
            <a:rPr lang="en-US" sz="1700" kern="1200" dirty="0">
              <a:solidFill>
                <a:schemeClr val="bg1"/>
              </a:solidFill>
            </a:rPr>
            <a:t>Experience firsthand how our selling teams shape business strategy by drawing on                                 creative and data-driven insights</a:t>
          </a:r>
        </a:p>
        <a:p>
          <a:pPr marL="171450" lvl="1" indent="-171450" algn="l" defTabSz="755650">
            <a:lnSpc>
              <a:spcPct val="90000"/>
            </a:lnSpc>
            <a:spcBef>
              <a:spcPct val="0"/>
            </a:spcBef>
            <a:spcAft>
              <a:spcPct val="15000"/>
            </a:spcAft>
            <a:buChar char="•"/>
          </a:pPr>
          <a:r>
            <a:rPr lang="en-US" sz="1700" kern="1200" dirty="0">
              <a:solidFill>
                <a:schemeClr val="bg1"/>
              </a:solidFill>
            </a:rPr>
            <a:t>Provides students opportunity to final interview for Junior internship in Summer 2020</a:t>
          </a:r>
        </a:p>
      </dsp:txBody>
      <dsp:txXfrm>
        <a:off x="0" y="3538825"/>
        <a:ext cx="11485701" cy="15074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3B321-73F7-4539-9B5F-0F0860F0CE33}">
      <dsp:nvSpPr>
        <dsp:cNvPr id="0" name=""/>
        <dsp:cNvSpPr/>
      </dsp:nvSpPr>
      <dsp:spPr>
        <a:xfrm>
          <a:off x="0" y="3458928"/>
          <a:ext cx="11485701"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42952-01B2-4D39-AF2A-3256588AE6A6}">
      <dsp:nvSpPr>
        <dsp:cNvPr id="0" name=""/>
        <dsp:cNvSpPr/>
      </dsp:nvSpPr>
      <dsp:spPr>
        <a:xfrm>
          <a:off x="0" y="869464"/>
          <a:ext cx="11485701"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4FF2F8-24B9-4114-B2FD-B543CBAB5FCD}">
      <dsp:nvSpPr>
        <dsp:cNvPr id="0" name=""/>
        <dsp:cNvSpPr/>
      </dsp:nvSpPr>
      <dsp:spPr>
        <a:xfrm>
          <a:off x="2986282" y="1482"/>
          <a:ext cx="8499418" cy="86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2133600">
            <a:lnSpc>
              <a:spcPct val="90000"/>
            </a:lnSpc>
            <a:spcBef>
              <a:spcPct val="0"/>
            </a:spcBef>
            <a:spcAft>
              <a:spcPct val="35000"/>
            </a:spcAft>
            <a:buNone/>
          </a:pPr>
          <a:endParaRPr lang="en-US" sz="4800" kern="1200" dirty="0">
            <a:solidFill>
              <a:schemeClr val="bg1"/>
            </a:solidFill>
          </a:endParaRPr>
        </a:p>
      </dsp:txBody>
      <dsp:txXfrm>
        <a:off x="2986282" y="1482"/>
        <a:ext cx="8499418" cy="867982"/>
      </dsp:txXfrm>
    </dsp:sp>
    <dsp:sp modelId="{9FF43DB7-0F9C-4E43-90E7-1F98570EF000}">
      <dsp:nvSpPr>
        <dsp:cNvPr id="0" name=""/>
        <dsp:cNvSpPr/>
      </dsp:nvSpPr>
      <dsp:spPr>
        <a:xfrm>
          <a:off x="0" y="0"/>
          <a:ext cx="2986282" cy="867982"/>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b="1" u="none" kern="1200" dirty="0">
              <a:solidFill>
                <a:schemeClr val="tx1"/>
              </a:solidFill>
            </a:rPr>
            <a:t>Purpose?</a:t>
          </a:r>
        </a:p>
      </dsp:txBody>
      <dsp:txXfrm>
        <a:off x="42379" y="42379"/>
        <a:ext cx="2901524" cy="825603"/>
      </dsp:txXfrm>
    </dsp:sp>
    <dsp:sp modelId="{EF7E7F04-D7E1-403A-B997-A51104BDEB50}">
      <dsp:nvSpPr>
        <dsp:cNvPr id="0" name=""/>
        <dsp:cNvSpPr/>
      </dsp:nvSpPr>
      <dsp:spPr>
        <a:xfrm>
          <a:off x="0" y="869464"/>
          <a:ext cx="11485701" cy="2507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endParaRPr lang="en-US" sz="900" kern="1200" dirty="0">
            <a:solidFill>
              <a:schemeClr val="bg1"/>
            </a:solidFill>
          </a:endParaRPr>
        </a:p>
        <a:p>
          <a:pPr marL="171450" lvl="1" indent="-171450" algn="l" defTabSz="755650">
            <a:lnSpc>
              <a:spcPct val="90000"/>
            </a:lnSpc>
            <a:spcBef>
              <a:spcPct val="0"/>
            </a:spcBef>
            <a:spcAft>
              <a:spcPct val="15000"/>
            </a:spcAft>
            <a:buChar char="•"/>
          </a:pPr>
          <a:r>
            <a:rPr lang="en-US" sz="1700" kern="1200" dirty="0">
              <a:solidFill>
                <a:schemeClr val="bg1"/>
              </a:solidFill>
            </a:rPr>
            <a:t>The Junior internship provides you with an 11-week immersive experience from May to August.</a:t>
          </a:r>
        </a:p>
        <a:p>
          <a:pPr marL="171450" lvl="1" indent="-171450" algn="l" defTabSz="755650">
            <a:lnSpc>
              <a:spcPct val="90000"/>
            </a:lnSpc>
            <a:spcBef>
              <a:spcPct val="0"/>
            </a:spcBef>
            <a:spcAft>
              <a:spcPct val="15000"/>
            </a:spcAft>
            <a:buChar char="•"/>
          </a:pPr>
          <a:r>
            <a:rPr lang="en-US" sz="1700" kern="1200" dirty="0">
              <a:solidFill>
                <a:schemeClr val="bg1"/>
              </a:solidFill>
            </a:rPr>
            <a:t>As a strategic selling intern, you'll need to be highly motivated and results-oriented. From Day 1, interns exercise early selling and account management responsibility. Successful interns are able to draw on creative and data-driven insights to shape business strategy. </a:t>
          </a:r>
        </a:p>
        <a:p>
          <a:pPr marL="171450" lvl="1" indent="-171450" algn="l" defTabSz="755650">
            <a:lnSpc>
              <a:spcPct val="90000"/>
            </a:lnSpc>
            <a:spcBef>
              <a:spcPct val="0"/>
            </a:spcBef>
            <a:spcAft>
              <a:spcPct val="15000"/>
            </a:spcAft>
            <a:buChar char="•"/>
          </a:pPr>
          <a:r>
            <a:rPr lang="en-US" sz="1700" kern="1200" dirty="0">
              <a:solidFill>
                <a:schemeClr val="bg1"/>
              </a:solidFill>
            </a:rPr>
            <a:t>Students must be enrolled in a Bachelor’s-level business-related degree with a Fall 2019/Spring 2020 graduation date  </a:t>
          </a:r>
        </a:p>
      </dsp:txBody>
      <dsp:txXfrm>
        <a:off x="0" y="869464"/>
        <a:ext cx="11485701" cy="2507421"/>
      </dsp:txXfrm>
    </dsp:sp>
    <dsp:sp modelId="{C76C68AE-C8F5-42D1-8979-DBCC950A7B7F}">
      <dsp:nvSpPr>
        <dsp:cNvPr id="0" name=""/>
        <dsp:cNvSpPr/>
      </dsp:nvSpPr>
      <dsp:spPr>
        <a:xfrm>
          <a:off x="2986282" y="3420284"/>
          <a:ext cx="8499418" cy="86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2133600">
            <a:lnSpc>
              <a:spcPct val="90000"/>
            </a:lnSpc>
            <a:spcBef>
              <a:spcPct val="0"/>
            </a:spcBef>
            <a:spcAft>
              <a:spcPct val="35000"/>
            </a:spcAft>
            <a:buNone/>
          </a:pPr>
          <a:endParaRPr lang="en-US" sz="4800" kern="1200" dirty="0">
            <a:solidFill>
              <a:schemeClr val="bg1"/>
            </a:solidFill>
          </a:endParaRPr>
        </a:p>
      </dsp:txBody>
      <dsp:txXfrm>
        <a:off x="2986282" y="3420284"/>
        <a:ext cx="8499418" cy="867982"/>
      </dsp:txXfrm>
    </dsp:sp>
    <dsp:sp modelId="{EAE2E956-71F9-4495-A238-04ECA56FB52D}">
      <dsp:nvSpPr>
        <dsp:cNvPr id="0" name=""/>
        <dsp:cNvSpPr/>
      </dsp:nvSpPr>
      <dsp:spPr>
        <a:xfrm>
          <a:off x="0" y="2590953"/>
          <a:ext cx="2986282" cy="867982"/>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b="1" u="none" kern="1200">
              <a:solidFill>
                <a:schemeClr val="tx1"/>
              </a:solidFill>
            </a:rPr>
            <a:t>What?</a:t>
          </a:r>
          <a:endParaRPr lang="en-US" sz="2000" b="1" u="none" kern="1200" dirty="0">
            <a:solidFill>
              <a:schemeClr val="tx1"/>
            </a:solidFill>
          </a:endParaRPr>
        </a:p>
      </dsp:txBody>
      <dsp:txXfrm>
        <a:off x="42379" y="2633332"/>
        <a:ext cx="2901524" cy="825603"/>
      </dsp:txXfrm>
    </dsp:sp>
    <dsp:sp modelId="{928B25C8-B6BC-47CA-9A06-15DAAE8015B7}">
      <dsp:nvSpPr>
        <dsp:cNvPr id="0" name=""/>
        <dsp:cNvSpPr/>
      </dsp:nvSpPr>
      <dsp:spPr>
        <a:xfrm>
          <a:off x="0" y="3538825"/>
          <a:ext cx="11485701" cy="1507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bg1"/>
              </a:solidFill>
            </a:rPr>
            <a:t>You'll join our dynamic selling teams and work closely with colleagues across multiple functions: Brand Management, Supply Network Operations, and Finance</a:t>
          </a:r>
        </a:p>
        <a:p>
          <a:pPr marL="171450" lvl="1" indent="-171450" algn="l" defTabSz="755650">
            <a:lnSpc>
              <a:spcPct val="90000"/>
            </a:lnSpc>
            <a:spcBef>
              <a:spcPct val="0"/>
            </a:spcBef>
            <a:spcAft>
              <a:spcPct val="15000"/>
            </a:spcAft>
            <a:buChar char="•"/>
          </a:pPr>
          <a:r>
            <a:rPr lang="en-US" sz="1700" kern="1200" dirty="0">
              <a:solidFill>
                <a:schemeClr val="bg1"/>
              </a:solidFill>
            </a:rPr>
            <a:t>Over the course of your 11-week experience, we challenge you to consider if a full-time career at P&amp;G will unleash your potential. As a company that strongly believes in our build-from-within philosophy, P&amp;G considers its interns the best pipeline of talent for our full-time positions</a:t>
          </a:r>
        </a:p>
        <a:p>
          <a:pPr marL="171450" lvl="1" indent="-171450" algn="l" defTabSz="755650">
            <a:lnSpc>
              <a:spcPct val="90000"/>
            </a:lnSpc>
            <a:spcBef>
              <a:spcPct val="0"/>
            </a:spcBef>
            <a:spcAft>
              <a:spcPct val="15000"/>
            </a:spcAft>
            <a:buChar char="•"/>
          </a:pPr>
          <a:r>
            <a:rPr lang="en-US" sz="1700" kern="1200" dirty="0">
              <a:solidFill>
                <a:schemeClr val="bg1"/>
              </a:solidFill>
            </a:rPr>
            <a:t>You’ll receive our internship program benefits, including a competitive salary and                                 benefits package</a:t>
          </a:r>
        </a:p>
      </dsp:txBody>
      <dsp:txXfrm>
        <a:off x="0" y="3538825"/>
        <a:ext cx="11485701" cy="15074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221836-8432-49B2-9DBC-D0911681A670}" type="datetimeFigureOut">
              <a:rPr lang="en-US" smtClean="0"/>
              <a:t>8/31/2018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04F64-698A-4A01-9C62-069E27ECF884}" type="slidenum">
              <a:rPr lang="en-US" smtClean="0"/>
              <a:t>‹#›</a:t>
            </a:fld>
            <a:endParaRPr lang="en-US"/>
          </a:p>
        </p:txBody>
      </p:sp>
    </p:spTree>
    <p:extLst>
      <p:ext uri="{BB962C8B-B14F-4D97-AF65-F5344CB8AC3E}">
        <p14:creationId xmlns:p14="http://schemas.microsoft.com/office/powerpoint/2010/main" val="24298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DEE2F9-A1D7-E142-8017-6FC1AFE0AFC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8799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A60E5D-2586-48EA-98E3-90E94E2F8C5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344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bwMode="auto">
          <a:noFill/>
          <a:ln>
            <a:miter lim="800000"/>
            <a:headEnd/>
            <a:tailEnd/>
          </a:ln>
        </p:spPr>
        <p:txBody>
          <a:bodyPr/>
          <a:lstStyle/>
          <a:p>
            <a:pPr marL="0" marR="0" lvl="0" indent="0" algn="r" defTabSz="895350" rtl="0" eaLnBrk="1" fontAlgn="base" latinLnBrk="0" hangingPunct="1">
              <a:lnSpc>
                <a:spcPct val="100000"/>
              </a:lnSpc>
              <a:spcBef>
                <a:spcPct val="0"/>
              </a:spcBef>
              <a:spcAft>
                <a:spcPct val="0"/>
              </a:spcAft>
              <a:buClrTx/>
              <a:buSzTx/>
              <a:buFontTx/>
              <a:buNone/>
              <a:tabLst/>
              <a:defRPr/>
            </a:pPr>
            <a:fld id="{ACDA43E8-7346-47FC-A39F-B6D2DF333057}" type="slidenum">
              <a:rPr kumimoji="0" lang="en-US" sz="1200" b="0" i="0" u="none" strike="noStrike" kern="1200" cap="none" spc="0" normalizeH="0" baseline="0" noProof="0">
                <a:ln>
                  <a:noFill/>
                </a:ln>
                <a:solidFill>
                  <a:srgbClr val="000000"/>
                </a:solidFill>
                <a:effectLst/>
                <a:uLnTx/>
                <a:uFillTx/>
                <a:latin typeface="Arial" pitchFamily="34" charset="0"/>
                <a:ea typeface="MS PGothic" pitchFamily="34" charset="-128"/>
                <a:cs typeface="+mn-cs"/>
              </a:rPr>
              <a:pPr marL="0" marR="0" lvl="0" indent="0" algn="r" defTabSz="89535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pitchFamily="34" charset="0"/>
              <a:ea typeface="MS PGothic" pitchFamily="34" charset="-128"/>
              <a:cs typeface="+mn-cs"/>
            </a:endParaRPr>
          </a:p>
        </p:txBody>
      </p:sp>
      <p:sp>
        <p:nvSpPr>
          <p:cNvPr id="148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8483"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a:latin typeface="Arial" pitchFamily="34" charset="0"/>
                <a:cs typeface="Geneva" pitchFamily="-84" charset="0"/>
              </a:rPr>
              <a:t>Freshman Forum</a:t>
            </a:r>
            <a:r>
              <a:rPr lang="en-US">
                <a:latin typeface="Arial" pitchFamily="34" charset="0"/>
                <a:cs typeface="Geneva" pitchFamily="-84" charset="0"/>
              </a:rPr>
              <a:t>: https://www.pgcareers.com/job/cincinnati/sales-freshman-leadership-forum-student-program/936/8794745?src=OTH-15801</a:t>
            </a:r>
          </a:p>
          <a:p>
            <a:r>
              <a:rPr lang="en-US" dirty="0">
                <a:latin typeface="Arial" pitchFamily="34" charset="0"/>
                <a:cs typeface="Geneva" pitchFamily="-84" charset="0"/>
              </a:rPr>
              <a:t>Sophomore Seminar: https://www.pgcareers.com/job/cincinnati/sales-sophomore-leadership-seminar/936/8794748?src=OTH-15801</a:t>
            </a:r>
          </a:p>
          <a:p>
            <a:pPr marL="0" indent="0" eaLnBrk="1" hangingPunct="1">
              <a:buFont typeface="Arial" panose="020B0604020202020204" pitchFamily="34" charset="0"/>
              <a:buNone/>
            </a:pPr>
            <a:r>
              <a:rPr lang="en-US" dirty="0">
                <a:latin typeface="Arial" pitchFamily="34" charset="0"/>
                <a:cs typeface="Geneva" pitchFamily="-84" charset="0"/>
              </a:rPr>
              <a:t>Junior Internship: https://www.pgcareers.com/job/cincinnati/sales-internship/936/8794743?src=OTH-15801</a:t>
            </a:r>
          </a:p>
          <a:p>
            <a:pPr marL="0" indent="0" eaLnBrk="1" hangingPunct="1">
              <a:buFont typeface="Arial" panose="020B0604020202020204" pitchFamily="34" charset="0"/>
              <a:buNone/>
            </a:pPr>
            <a:endParaRPr lang="en-US" dirty="0">
              <a:latin typeface="Arial" pitchFamily="34" charset="0"/>
              <a:cs typeface="Geneva" pitchFamily="-84" charset="0"/>
            </a:endParaRPr>
          </a:p>
        </p:txBody>
      </p:sp>
    </p:spTree>
    <p:extLst>
      <p:ext uri="{BB962C8B-B14F-4D97-AF65-F5344CB8AC3E}">
        <p14:creationId xmlns:p14="http://schemas.microsoft.com/office/powerpoint/2010/main" val="234868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B9F1906-C5B8-4FB2-978B-3157ACAC3C86}" type="slidenum">
              <a:rPr kumimoji="0" 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32899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B9F1906-C5B8-4FB2-978B-3157ACAC3C86}" type="slidenum">
              <a:rPr kumimoji="0" 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0780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B9F1906-C5B8-4FB2-978B-3157ACAC3C86}" type="slidenum">
              <a:rPr kumimoji="0" 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6236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862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0957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259249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1467562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10793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1589747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25640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65715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70296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7097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62776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8353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8/31/2018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6436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8/31/2018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88277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6518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48473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9532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8/31/2018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4500472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gcareers.com/job/cincinnati/sales-freshman-leadership-forum-student-program/936/8794745?src=OTH-15801" TargetMode="External"/><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pgcareers.com/job/cincinnati/sales-internship/936/8794743?src=OTH-15801" TargetMode="External"/><Relationship Id="rId4" Type="http://schemas.openxmlformats.org/officeDocument/2006/relationships/hyperlink" Target="https://www.pgcareers.com/job/cincinnati/sales-sophomore-leadership-seminar/936/8794748?src=OTH-15801" TargetMode="Externa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071664" y="310088"/>
            <a:ext cx="5926362" cy="3043035"/>
            <a:chOff x="1950589" y="1316665"/>
            <a:chExt cx="8165925" cy="4192994"/>
          </a:xfrm>
        </p:grpSpPr>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43600" y="1316665"/>
              <a:ext cx="4172914" cy="4169736"/>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950589" y="1319259"/>
              <a:ext cx="4463684" cy="4190400"/>
            </a:xfrm>
            <a:prstGeom prst="rect">
              <a:avLst/>
            </a:prstGeom>
          </p:spPr>
        </p:pic>
      </p:grpSp>
      <p:sp>
        <p:nvSpPr>
          <p:cNvPr id="2" name="TextBox 1">
            <a:extLst>
              <a:ext uri="{FF2B5EF4-FFF2-40B4-BE49-F238E27FC236}">
                <a16:creationId xmlns:a16="http://schemas.microsoft.com/office/drawing/2014/main" id="{D5ABC55D-01FD-49A6-B750-08E096192496}"/>
              </a:ext>
            </a:extLst>
          </p:cNvPr>
          <p:cNvSpPr txBox="1"/>
          <p:nvPr/>
        </p:nvSpPr>
        <p:spPr>
          <a:xfrm>
            <a:off x="1037219" y="3558599"/>
            <a:ext cx="10225136" cy="1754326"/>
          </a:xfrm>
          <a:prstGeom prst="rect">
            <a:avLst/>
          </a:prstGeom>
          <a:noFill/>
        </p:spPr>
        <p:txBody>
          <a:bodyPr wrap="square" rtlCol="0">
            <a:spAutoFit/>
          </a:bodyPr>
          <a:lstStyle/>
          <a:p>
            <a:pPr algn="ctr"/>
            <a:r>
              <a:rPr lang="en-US" sz="5400" b="1" dirty="0">
                <a:solidFill>
                  <a:schemeClr val="bg1"/>
                </a:solidFill>
              </a:rPr>
              <a:t>Here’s how to </a:t>
            </a:r>
            <a:r>
              <a:rPr lang="en-US" sz="5400" b="1" u="sng" dirty="0">
                <a:solidFill>
                  <a:srgbClr val="FF0000"/>
                </a:solidFill>
              </a:rPr>
              <a:t>APPLY NOW</a:t>
            </a:r>
            <a:r>
              <a:rPr lang="en-US" sz="5400" b="1" dirty="0">
                <a:solidFill>
                  <a:srgbClr val="FF0000"/>
                </a:solidFill>
              </a:rPr>
              <a:t>  </a:t>
            </a:r>
          </a:p>
          <a:p>
            <a:pPr algn="ctr"/>
            <a:r>
              <a:rPr lang="en-US" sz="5400" b="1" u="sng" dirty="0">
                <a:solidFill>
                  <a:srgbClr val="FF0000"/>
                </a:solidFill>
              </a:rPr>
              <a:t>for  P&amp;G  Sales  Opportunities</a:t>
            </a:r>
            <a:endParaRPr lang="en-US" sz="4800" u="sng" dirty="0">
              <a:solidFill>
                <a:srgbClr val="FF0000"/>
              </a:solidFill>
            </a:endParaRPr>
          </a:p>
        </p:txBody>
      </p:sp>
    </p:spTree>
    <p:extLst>
      <p:ext uri="{BB962C8B-B14F-4D97-AF65-F5344CB8AC3E}">
        <p14:creationId xmlns:p14="http://schemas.microsoft.com/office/powerpoint/2010/main" val="271449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197443-52A8-4839-BB2A-BF23C312A9DB}"/>
              </a:ext>
            </a:extLst>
          </p:cNvPr>
          <p:cNvSpPr txBox="1"/>
          <p:nvPr/>
        </p:nvSpPr>
        <p:spPr>
          <a:xfrm>
            <a:off x="0" y="1559859"/>
            <a:ext cx="12192000" cy="2831544"/>
          </a:xfrm>
          <a:prstGeom prst="rect">
            <a:avLst/>
          </a:prstGeom>
          <a:noFill/>
        </p:spPr>
        <p:txBody>
          <a:bodyPr wrap="square" rtlCol="0">
            <a:spAutoFit/>
          </a:bodyPr>
          <a:lstStyle/>
          <a:p>
            <a:pPr marL="342900" indent="-342900">
              <a:buAutoNum type="arabicPeriod"/>
            </a:pPr>
            <a:r>
              <a:rPr lang="en-US" sz="2400" b="1" u="sng" dirty="0">
                <a:solidFill>
                  <a:schemeClr val="bg1"/>
                </a:solidFill>
              </a:rPr>
              <a:t>Objective</a:t>
            </a:r>
            <a:r>
              <a:rPr lang="en-US" sz="2400" b="1" dirty="0">
                <a:solidFill>
                  <a:schemeClr val="bg1"/>
                </a:solidFill>
              </a:rPr>
              <a:t> – Insure all UTISC participants have opportunity to apply at P&amp;G</a:t>
            </a:r>
          </a:p>
          <a:p>
            <a:pPr marL="342900" indent="-342900">
              <a:buAutoNum type="arabicPeriod"/>
            </a:pPr>
            <a:endParaRPr lang="en-US" sz="2800" b="1" dirty="0">
              <a:solidFill>
                <a:schemeClr val="bg1"/>
              </a:solidFill>
            </a:endParaRPr>
          </a:p>
          <a:p>
            <a:pPr marL="342900" indent="-342900">
              <a:buAutoNum type="arabicPeriod"/>
            </a:pPr>
            <a:r>
              <a:rPr lang="en-US" sz="2400" b="1" i="1" u="sng" dirty="0">
                <a:solidFill>
                  <a:schemeClr val="bg1"/>
                </a:solidFill>
              </a:rPr>
              <a:t>Barrier</a:t>
            </a:r>
            <a:r>
              <a:rPr lang="en-US" sz="2400" b="1" dirty="0">
                <a:solidFill>
                  <a:schemeClr val="bg1"/>
                </a:solidFill>
              </a:rPr>
              <a:t> – </a:t>
            </a:r>
            <a:r>
              <a:rPr lang="en-US" sz="2800" b="1" i="1" u="sng" dirty="0">
                <a:solidFill>
                  <a:schemeClr val="accent6"/>
                </a:solidFill>
              </a:rPr>
              <a:t>Most P&amp;G program applications are due this Fall /                     Now –  long before the Feb competition – by Feb it will be too late!</a:t>
            </a:r>
          </a:p>
          <a:p>
            <a:r>
              <a:rPr lang="en-US" sz="3200" b="1" dirty="0">
                <a:solidFill>
                  <a:schemeClr val="bg1"/>
                </a:solidFill>
              </a:rPr>
              <a:t>    </a:t>
            </a:r>
          </a:p>
          <a:p>
            <a:pPr marL="457200" indent="-457200">
              <a:buAutoNum type="arabicPeriod" startAt="3"/>
            </a:pPr>
            <a:r>
              <a:rPr lang="en-US" sz="2800" b="1" u="sng" dirty="0">
                <a:solidFill>
                  <a:schemeClr val="bg1"/>
                </a:solidFill>
                <a:highlight>
                  <a:srgbClr val="FFFF00"/>
                </a:highlight>
              </a:rPr>
              <a:t>Goal</a:t>
            </a:r>
            <a:r>
              <a:rPr lang="en-US" sz="2800" b="1" dirty="0">
                <a:solidFill>
                  <a:schemeClr val="bg1"/>
                </a:solidFill>
                <a:highlight>
                  <a:srgbClr val="FFFF00"/>
                </a:highlight>
              </a:rPr>
              <a:t>–</a:t>
            </a:r>
            <a:r>
              <a:rPr lang="en-US" sz="2800" b="1" u="sng" dirty="0">
                <a:solidFill>
                  <a:schemeClr val="bg1"/>
                </a:solidFill>
                <a:highlight>
                  <a:srgbClr val="FFFF00"/>
                </a:highlight>
              </a:rPr>
              <a:t>Inform UTISC Schools NOW -</a:t>
            </a:r>
            <a:r>
              <a:rPr lang="en-US" sz="2800" b="1" dirty="0">
                <a:solidFill>
                  <a:schemeClr val="bg1"/>
                </a:solidFill>
                <a:highlight>
                  <a:srgbClr val="FFFF00"/>
                </a:highlight>
              </a:rPr>
              <a:t> </a:t>
            </a:r>
            <a:r>
              <a:rPr lang="en-US" sz="2800" b="1" u="sng" dirty="0">
                <a:solidFill>
                  <a:schemeClr val="bg1"/>
                </a:solidFill>
                <a:highlight>
                  <a:srgbClr val="FFFF00"/>
                </a:highlight>
              </a:rPr>
              <a:t>Opportunity </a:t>
            </a:r>
            <a:r>
              <a:rPr lang="en-US" sz="2400" b="1" u="sng" dirty="0">
                <a:solidFill>
                  <a:schemeClr val="bg1"/>
                </a:solidFill>
                <a:highlight>
                  <a:srgbClr val="FFFF00"/>
                </a:highlight>
              </a:rPr>
              <a:t>to</a:t>
            </a:r>
            <a:r>
              <a:rPr lang="en-US" sz="2800" b="1" u="sng" dirty="0">
                <a:solidFill>
                  <a:schemeClr val="bg1"/>
                </a:solidFill>
                <a:highlight>
                  <a:srgbClr val="FFFF00"/>
                </a:highlight>
              </a:rPr>
              <a:t> APPLY NOW</a:t>
            </a:r>
          </a:p>
          <a:p>
            <a:pPr marL="457200" indent="-457200">
              <a:buAutoNum type="arabicPeriod" startAt="3"/>
            </a:pPr>
            <a:endParaRPr lang="en-US" sz="1000" b="1" u="sng" dirty="0">
              <a:solidFill>
                <a:schemeClr val="bg1"/>
              </a:solidFill>
            </a:endParaRPr>
          </a:p>
        </p:txBody>
      </p:sp>
      <p:sp>
        <p:nvSpPr>
          <p:cNvPr id="5" name="TextBox 4">
            <a:extLst>
              <a:ext uri="{FF2B5EF4-FFF2-40B4-BE49-F238E27FC236}">
                <a16:creationId xmlns:a16="http://schemas.microsoft.com/office/drawing/2014/main" id="{3E9B89E3-BD24-4C5A-B5F2-9BE0C640D620}"/>
              </a:ext>
            </a:extLst>
          </p:cNvPr>
          <p:cNvSpPr txBox="1"/>
          <p:nvPr/>
        </p:nvSpPr>
        <p:spPr>
          <a:xfrm>
            <a:off x="322729" y="179294"/>
            <a:ext cx="11438965" cy="769441"/>
          </a:xfrm>
          <a:prstGeom prst="rect">
            <a:avLst/>
          </a:prstGeom>
          <a:noFill/>
        </p:spPr>
        <p:txBody>
          <a:bodyPr wrap="square" rtlCol="0">
            <a:spAutoFit/>
          </a:bodyPr>
          <a:lstStyle/>
          <a:p>
            <a:pPr algn="ctr"/>
            <a:r>
              <a:rPr lang="en-US" sz="4400" b="1" u="sng" dirty="0">
                <a:solidFill>
                  <a:schemeClr val="bg1"/>
                </a:solidFill>
              </a:rPr>
              <a:t>Goals/Outcomes</a:t>
            </a:r>
          </a:p>
        </p:txBody>
      </p:sp>
    </p:spTree>
    <p:extLst>
      <p:ext uri="{BB962C8B-B14F-4D97-AF65-F5344CB8AC3E}">
        <p14:creationId xmlns:p14="http://schemas.microsoft.com/office/powerpoint/2010/main" val="26294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14607"/>
            <a:ext cx="11761694" cy="523220"/>
          </a:xfrm>
          <a:noFill/>
          <a:effectLst/>
        </p:spPr>
        <p:txBody>
          <a:bodyPr vert="horz" wrap="square" lIns="91440" tIns="45720" rIns="91440" bIns="45720" rtlCol="0" anchor="ctr">
            <a:spAutoFit/>
          </a:bodyPr>
          <a:lstStyle/>
          <a:p>
            <a:pPr algn="ctr" defTabSz="1219170"/>
            <a:r>
              <a:rPr lang="en-US" sz="2800" b="1" dirty="0">
                <a:solidFill>
                  <a:schemeClr val="bg1"/>
                </a:solidFill>
                <a:latin typeface="+mn-lt"/>
                <a:ea typeface="+mn-ea"/>
                <a:cs typeface="+mn-cs"/>
              </a:rPr>
              <a:t>P&amp;G SALES  – overview of  the  4 Points of entry </a:t>
            </a:r>
            <a:endParaRPr lang="en-US" b="1" i="1" dirty="0">
              <a:solidFill>
                <a:srgbClr val="C00000"/>
              </a:solidFill>
              <a:latin typeface="+mn-lt"/>
              <a:ea typeface="+mn-ea"/>
              <a:cs typeface="+mn-cs"/>
            </a:endParaRPr>
          </a:p>
        </p:txBody>
      </p:sp>
      <p:graphicFrame>
        <p:nvGraphicFramePr>
          <p:cNvPr id="4" name="Diagram 3"/>
          <p:cNvGraphicFramePr/>
          <p:nvPr>
            <p:extLst>
              <p:ext uri="{D42A27DB-BD31-4B8C-83A1-F6EECF244321}">
                <p14:modId xmlns:p14="http://schemas.microsoft.com/office/powerpoint/2010/main" val="2455612563"/>
              </p:ext>
            </p:extLst>
          </p:nvPr>
        </p:nvGraphicFramePr>
        <p:xfrm>
          <a:off x="377222" y="630552"/>
          <a:ext cx="11384472"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2">
            <a:extLst>
              <a:ext uri="{FF2B5EF4-FFF2-40B4-BE49-F238E27FC236}">
                <a16:creationId xmlns:a16="http://schemas.microsoft.com/office/drawing/2014/main" id="{B1CFF925-AB38-4221-9020-2358DDE27107}"/>
              </a:ext>
            </a:extLst>
          </p:cNvPr>
          <p:cNvSpPr txBox="1">
            <a:spLocks/>
          </p:cNvSpPr>
          <p:nvPr/>
        </p:nvSpPr>
        <p:spPr>
          <a:xfrm>
            <a:off x="565129" y="1153772"/>
            <a:ext cx="770965" cy="646331"/>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b="1" dirty="0">
                <a:solidFill>
                  <a:schemeClr val="bg1"/>
                </a:solidFill>
                <a:latin typeface="+mn-lt"/>
                <a:ea typeface="+mn-ea"/>
                <a:cs typeface="+mn-cs"/>
              </a:rPr>
              <a:t>1</a:t>
            </a:r>
            <a:r>
              <a:rPr lang="en-US" b="1" dirty="0">
                <a:solidFill>
                  <a:srgbClr val="FFFF00"/>
                </a:solidFill>
                <a:latin typeface="+mn-lt"/>
                <a:ea typeface="+mn-ea"/>
                <a:cs typeface="+mn-cs"/>
              </a:rPr>
              <a:t> </a:t>
            </a:r>
          </a:p>
        </p:txBody>
      </p:sp>
      <p:sp>
        <p:nvSpPr>
          <p:cNvPr id="6" name="Title 2">
            <a:extLst>
              <a:ext uri="{FF2B5EF4-FFF2-40B4-BE49-F238E27FC236}">
                <a16:creationId xmlns:a16="http://schemas.microsoft.com/office/drawing/2014/main" id="{81A06BE4-EA03-4332-8801-AA7FE7DA7A50}"/>
              </a:ext>
            </a:extLst>
          </p:cNvPr>
          <p:cNvSpPr txBox="1">
            <a:spLocks/>
          </p:cNvSpPr>
          <p:nvPr/>
        </p:nvSpPr>
        <p:spPr>
          <a:xfrm>
            <a:off x="3260766" y="1117877"/>
            <a:ext cx="770965" cy="646331"/>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b="1" dirty="0">
                <a:solidFill>
                  <a:schemeClr val="bg1"/>
                </a:solidFill>
                <a:latin typeface="+mn-lt"/>
                <a:ea typeface="+mn-ea"/>
                <a:cs typeface="+mn-cs"/>
              </a:rPr>
              <a:t>2</a:t>
            </a:r>
            <a:r>
              <a:rPr lang="en-US" b="1" dirty="0">
                <a:solidFill>
                  <a:srgbClr val="FFFF00"/>
                </a:solidFill>
                <a:latin typeface="+mn-lt"/>
                <a:ea typeface="+mn-ea"/>
                <a:cs typeface="+mn-cs"/>
              </a:rPr>
              <a:t> </a:t>
            </a:r>
          </a:p>
        </p:txBody>
      </p:sp>
      <p:sp>
        <p:nvSpPr>
          <p:cNvPr id="7" name="Title 2">
            <a:extLst>
              <a:ext uri="{FF2B5EF4-FFF2-40B4-BE49-F238E27FC236}">
                <a16:creationId xmlns:a16="http://schemas.microsoft.com/office/drawing/2014/main" id="{408EED76-EF84-416F-B14B-7E70965F506B}"/>
              </a:ext>
            </a:extLst>
          </p:cNvPr>
          <p:cNvSpPr txBox="1">
            <a:spLocks/>
          </p:cNvSpPr>
          <p:nvPr/>
        </p:nvSpPr>
        <p:spPr>
          <a:xfrm>
            <a:off x="6100437" y="1111242"/>
            <a:ext cx="878047" cy="646331"/>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b="1" dirty="0">
                <a:solidFill>
                  <a:srgbClr val="C00000"/>
                </a:solidFill>
                <a:latin typeface="+mn-lt"/>
                <a:ea typeface="+mn-ea"/>
                <a:cs typeface="+mn-cs"/>
              </a:rPr>
              <a:t>3</a:t>
            </a:r>
            <a:r>
              <a:rPr lang="en-US" b="1" dirty="0">
                <a:solidFill>
                  <a:srgbClr val="FFFF00"/>
                </a:solidFill>
                <a:latin typeface="+mn-lt"/>
                <a:ea typeface="+mn-ea"/>
                <a:cs typeface="+mn-cs"/>
              </a:rPr>
              <a:t> </a:t>
            </a:r>
          </a:p>
        </p:txBody>
      </p:sp>
      <p:sp>
        <p:nvSpPr>
          <p:cNvPr id="8" name="Title 2">
            <a:extLst>
              <a:ext uri="{FF2B5EF4-FFF2-40B4-BE49-F238E27FC236}">
                <a16:creationId xmlns:a16="http://schemas.microsoft.com/office/drawing/2014/main" id="{A8ADD626-5A78-4802-BFFC-AD21EEBFD444}"/>
              </a:ext>
            </a:extLst>
          </p:cNvPr>
          <p:cNvSpPr txBox="1">
            <a:spLocks/>
          </p:cNvSpPr>
          <p:nvPr/>
        </p:nvSpPr>
        <p:spPr>
          <a:xfrm>
            <a:off x="8765095" y="1117876"/>
            <a:ext cx="770965" cy="646331"/>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b="1" dirty="0">
                <a:latin typeface="+mn-lt"/>
                <a:ea typeface="+mn-ea"/>
                <a:cs typeface="+mn-cs"/>
              </a:rPr>
              <a:t>4</a:t>
            </a:r>
            <a:r>
              <a:rPr lang="en-US" b="1" dirty="0">
                <a:solidFill>
                  <a:srgbClr val="FFFF00"/>
                </a:solidFill>
                <a:latin typeface="+mn-lt"/>
                <a:ea typeface="+mn-ea"/>
                <a:cs typeface="+mn-cs"/>
              </a:rPr>
              <a:t> </a:t>
            </a:r>
          </a:p>
        </p:txBody>
      </p:sp>
      <p:sp>
        <p:nvSpPr>
          <p:cNvPr id="9" name="Title 2">
            <a:extLst>
              <a:ext uri="{FF2B5EF4-FFF2-40B4-BE49-F238E27FC236}">
                <a16:creationId xmlns:a16="http://schemas.microsoft.com/office/drawing/2014/main" id="{7A0CC825-30AD-4899-9238-C4C446A45FE6}"/>
              </a:ext>
            </a:extLst>
          </p:cNvPr>
          <p:cNvSpPr txBox="1">
            <a:spLocks/>
          </p:cNvSpPr>
          <p:nvPr/>
        </p:nvSpPr>
        <p:spPr>
          <a:xfrm>
            <a:off x="385843" y="3784198"/>
            <a:ext cx="2115671" cy="2031325"/>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sz="1800" b="1" dirty="0">
                <a:solidFill>
                  <a:schemeClr val="bg1"/>
                </a:solidFill>
                <a:latin typeface="+mn-lt"/>
                <a:ea typeface="+mn-ea"/>
                <a:cs typeface="+mn-cs"/>
              </a:rPr>
              <a:t>                     application Due Date**:</a:t>
            </a:r>
          </a:p>
          <a:p>
            <a:pPr algn="ctr" defTabSz="1219170"/>
            <a:r>
              <a:rPr lang="en-US" sz="1800" b="1" dirty="0">
                <a:solidFill>
                  <a:schemeClr val="bg1"/>
                </a:solidFill>
                <a:latin typeface="+mn-lt"/>
                <a:ea typeface="+mn-ea"/>
                <a:cs typeface="+mn-cs"/>
              </a:rPr>
              <a:t> </a:t>
            </a:r>
            <a:r>
              <a:rPr lang="en-US" sz="1800" b="1" u="sng" dirty="0">
                <a:solidFill>
                  <a:srgbClr val="C00000"/>
                </a:solidFill>
                <a:latin typeface="+mn-lt"/>
                <a:ea typeface="+mn-ea"/>
                <a:cs typeface="+mn-cs"/>
              </a:rPr>
              <a:t>Feb 1</a:t>
            </a:r>
            <a:r>
              <a:rPr lang="en-US" sz="1800" b="1" u="sng" baseline="30000" dirty="0">
                <a:solidFill>
                  <a:srgbClr val="C00000"/>
                </a:solidFill>
                <a:latin typeface="+mn-lt"/>
                <a:ea typeface="+mn-ea"/>
                <a:cs typeface="+mn-cs"/>
              </a:rPr>
              <a:t>st</a:t>
            </a:r>
            <a:r>
              <a:rPr lang="en-US" sz="1800" b="1" u="sng" dirty="0">
                <a:solidFill>
                  <a:srgbClr val="C00000"/>
                </a:solidFill>
                <a:latin typeface="+mn-lt"/>
                <a:ea typeface="+mn-ea"/>
                <a:cs typeface="+mn-cs"/>
              </a:rPr>
              <a:t> 2019</a:t>
            </a:r>
            <a:r>
              <a:rPr lang="en-US" b="1" u="sng" dirty="0">
                <a:solidFill>
                  <a:srgbClr val="C00000"/>
                </a:solidFill>
                <a:latin typeface="+mn-lt"/>
                <a:ea typeface="+mn-ea"/>
                <a:cs typeface="+mn-cs"/>
              </a:rPr>
              <a:t> </a:t>
            </a:r>
          </a:p>
          <a:p>
            <a:pPr algn="ctr" defTabSz="1219170"/>
            <a:endParaRPr lang="en-US" b="1" dirty="0">
              <a:solidFill>
                <a:srgbClr val="FFFF00"/>
              </a:solidFill>
              <a:latin typeface="+mn-lt"/>
              <a:ea typeface="+mn-ea"/>
              <a:cs typeface="+mn-cs"/>
            </a:endParaRPr>
          </a:p>
        </p:txBody>
      </p:sp>
      <p:sp>
        <p:nvSpPr>
          <p:cNvPr id="13" name="Title 2">
            <a:extLst>
              <a:ext uri="{FF2B5EF4-FFF2-40B4-BE49-F238E27FC236}">
                <a16:creationId xmlns:a16="http://schemas.microsoft.com/office/drawing/2014/main" id="{DAD09C28-342D-4B76-B57D-E3A43C8D370E}"/>
              </a:ext>
            </a:extLst>
          </p:cNvPr>
          <p:cNvSpPr txBox="1">
            <a:spLocks/>
          </p:cNvSpPr>
          <p:nvPr/>
        </p:nvSpPr>
        <p:spPr>
          <a:xfrm>
            <a:off x="177060" y="5695802"/>
            <a:ext cx="11761694" cy="584775"/>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sz="3200" b="1" i="1" u="sng" dirty="0">
                <a:solidFill>
                  <a:srgbClr val="C00000"/>
                </a:solidFill>
                <a:latin typeface="+mn-lt"/>
                <a:ea typeface="+mn-ea"/>
                <a:cs typeface="+mn-cs"/>
              </a:rPr>
              <a:t>APPLY  NOW</a:t>
            </a:r>
            <a:r>
              <a:rPr lang="en-US" sz="3200" b="1" i="1" dirty="0">
                <a:solidFill>
                  <a:srgbClr val="C00000"/>
                </a:solidFill>
                <a:latin typeface="+mn-lt"/>
                <a:ea typeface="+mn-ea"/>
                <a:cs typeface="+mn-cs"/>
              </a:rPr>
              <a:t>    </a:t>
            </a:r>
            <a:r>
              <a:rPr lang="en-US" sz="3200" b="1" i="1" u="sng" dirty="0">
                <a:solidFill>
                  <a:srgbClr val="C00000"/>
                </a:solidFill>
                <a:latin typeface="+mn-lt"/>
                <a:ea typeface="+mn-ea"/>
                <a:cs typeface="+mn-cs"/>
              </a:rPr>
              <a:t>long before</a:t>
            </a:r>
            <a:r>
              <a:rPr lang="en-US" sz="3200" b="1" i="1" dirty="0">
                <a:solidFill>
                  <a:srgbClr val="C00000"/>
                </a:solidFill>
                <a:latin typeface="+mn-lt"/>
                <a:ea typeface="+mn-ea"/>
                <a:cs typeface="+mn-cs"/>
              </a:rPr>
              <a:t> UTISC competition </a:t>
            </a:r>
            <a:endParaRPr lang="en-US" b="1" i="1" dirty="0">
              <a:solidFill>
                <a:srgbClr val="C00000"/>
              </a:solidFill>
              <a:latin typeface="+mn-lt"/>
              <a:ea typeface="+mn-ea"/>
              <a:cs typeface="+mn-cs"/>
            </a:endParaRPr>
          </a:p>
        </p:txBody>
      </p:sp>
      <p:sp>
        <p:nvSpPr>
          <p:cNvPr id="12" name="Title 2">
            <a:extLst>
              <a:ext uri="{FF2B5EF4-FFF2-40B4-BE49-F238E27FC236}">
                <a16:creationId xmlns:a16="http://schemas.microsoft.com/office/drawing/2014/main" id="{1637DA1E-1F15-4399-A8D8-0D8F5FAD1985}"/>
              </a:ext>
            </a:extLst>
          </p:cNvPr>
          <p:cNvSpPr txBox="1">
            <a:spLocks/>
          </p:cNvSpPr>
          <p:nvPr/>
        </p:nvSpPr>
        <p:spPr>
          <a:xfrm>
            <a:off x="3104025" y="3784198"/>
            <a:ext cx="2115671" cy="2031325"/>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sz="1800" b="1" dirty="0">
                <a:solidFill>
                  <a:schemeClr val="bg1"/>
                </a:solidFill>
                <a:latin typeface="+mn-lt"/>
                <a:ea typeface="+mn-ea"/>
                <a:cs typeface="+mn-cs"/>
              </a:rPr>
              <a:t>                     application Due Date**:</a:t>
            </a:r>
          </a:p>
          <a:p>
            <a:pPr algn="ctr" defTabSz="1219170"/>
            <a:r>
              <a:rPr lang="en-US" sz="1800" b="1" dirty="0">
                <a:solidFill>
                  <a:schemeClr val="bg1"/>
                </a:solidFill>
                <a:latin typeface="+mn-lt"/>
                <a:ea typeface="+mn-ea"/>
                <a:cs typeface="+mn-cs"/>
              </a:rPr>
              <a:t> </a:t>
            </a:r>
            <a:r>
              <a:rPr lang="en-US" sz="1800" b="1" u="sng" dirty="0">
                <a:solidFill>
                  <a:srgbClr val="C00000"/>
                </a:solidFill>
                <a:latin typeface="+mn-lt"/>
                <a:ea typeface="+mn-ea"/>
                <a:cs typeface="+mn-cs"/>
              </a:rPr>
              <a:t>NOV 1</a:t>
            </a:r>
            <a:r>
              <a:rPr lang="en-US" sz="1800" b="1" u="sng" baseline="30000" dirty="0">
                <a:solidFill>
                  <a:srgbClr val="C00000"/>
                </a:solidFill>
                <a:latin typeface="+mn-lt"/>
                <a:ea typeface="+mn-ea"/>
                <a:cs typeface="+mn-cs"/>
              </a:rPr>
              <a:t>st</a:t>
            </a:r>
            <a:r>
              <a:rPr lang="en-US" sz="1800" b="1" u="sng" dirty="0">
                <a:solidFill>
                  <a:srgbClr val="C00000"/>
                </a:solidFill>
                <a:latin typeface="+mn-lt"/>
                <a:ea typeface="+mn-ea"/>
                <a:cs typeface="+mn-cs"/>
              </a:rPr>
              <a:t> 2018</a:t>
            </a:r>
            <a:r>
              <a:rPr lang="en-US" b="1" u="sng" dirty="0">
                <a:solidFill>
                  <a:srgbClr val="C00000"/>
                </a:solidFill>
                <a:latin typeface="+mn-lt"/>
                <a:ea typeface="+mn-ea"/>
                <a:cs typeface="+mn-cs"/>
              </a:rPr>
              <a:t> </a:t>
            </a:r>
          </a:p>
          <a:p>
            <a:pPr algn="ctr" defTabSz="1219170"/>
            <a:endParaRPr lang="en-US" b="1" dirty="0">
              <a:solidFill>
                <a:srgbClr val="FFFF00"/>
              </a:solidFill>
              <a:latin typeface="+mn-lt"/>
              <a:ea typeface="+mn-ea"/>
              <a:cs typeface="+mn-cs"/>
            </a:endParaRPr>
          </a:p>
        </p:txBody>
      </p:sp>
      <p:sp>
        <p:nvSpPr>
          <p:cNvPr id="14" name="Title 2">
            <a:extLst>
              <a:ext uri="{FF2B5EF4-FFF2-40B4-BE49-F238E27FC236}">
                <a16:creationId xmlns:a16="http://schemas.microsoft.com/office/drawing/2014/main" id="{AF89F7BE-0D38-410E-868F-10AF24A713C2}"/>
              </a:ext>
            </a:extLst>
          </p:cNvPr>
          <p:cNvSpPr txBox="1">
            <a:spLocks/>
          </p:cNvSpPr>
          <p:nvPr/>
        </p:nvSpPr>
        <p:spPr>
          <a:xfrm>
            <a:off x="5822207" y="3368998"/>
            <a:ext cx="2115671" cy="3693319"/>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sz="1800" b="1" dirty="0">
                <a:solidFill>
                  <a:schemeClr val="bg1"/>
                </a:solidFill>
                <a:latin typeface="+mn-lt"/>
                <a:ea typeface="+mn-ea"/>
                <a:cs typeface="+mn-cs"/>
              </a:rPr>
              <a:t>                     application Due Date**:</a:t>
            </a:r>
          </a:p>
          <a:p>
            <a:pPr algn="ctr" defTabSz="1219170"/>
            <a:r>
              <a:rPr lang="en-US" sz="1800" b="1" dirty="0">
                <a:solidFill>
                  <a:schemeClr val="bg1"/>
                </a:solidFill>
                <a:latin typeface="+mn-lt"/>
                <a:ea typeface="+mn-ea"/>
                <a:cs typeface="+mn-cs"/>
              </a:rPr>
              <a:t> </a:t>
            </a:r>
          </a:p>
          <a:p>
            <a:pPr algn="ctr" defTabSz="1219170"/>
            <a:r>
              <a:rPr lang="en-US" sz="1800" b="1" u="sng" dirty="0">
                <a:solidFill>
                  <a:srgbClr val="C00000"/>
                </a:solidFill>
                <a:latin typeface="+mn-lt"/>
                <a:ea typeface="+mn-ea"/>
                <a:cs typeface="+mn-cs"/>
              </a:rPr>
              <a:t>OCT 1</a:t>
            </a:r>
            <a:r>
              <a:rPr lang="en-US" sz="1800" b="1" u="sng" baseline="30000" dirty="0">
                <a:solidFill>
                  <a:srgbClr val="C00000"/>
                </a:solidFill>
                <a:latin typeface="+mn-lt"/>
                <a:ea typeface="+mn-ea"/>
                <a:cs typeface="+mn-cs"/>
              </a:rPr>
              <a:t>st</a:t>
            </a:r>
            <a:r>
              <a:rPr lang="en-US" sz="1800" b="1" u="sng" dirty="0">
                <a:solidFill>
                  <a:srgbClr val="C00000"/>
                </a:solidFill>
                <a:latin typeface="+mn-lt"/>
                <a:ea typeface="+mn-ea"/>
                <a:cs typeface="+mn-cs"/>
              </a:rPr>
              <a:t> 2018</a:t>
            </a:r>
          </a:p>
          <a:p>
            <a:pPr algn="ctr" defTabSz="1219170"/>
            <a:endParaRPr lang="en-US" sz="1800" b="1" dirty="0">
              <a:solidFill>
                <a:schemeClr val="bg1"/>
              </a:solidFill>
              <a:latin typeface="+mn-lt"/>
              <a:ea typeface="+mn-ea"/>
              <a:cs typeface="+mn-cs"/>
            </a:endParaRPr>
          </a:p>
          <a:p>
            <a:pPr algn="ctr" defTabSz="1219170"/>
            <a:r>
              <a:rPr lang="en-US" sz="1800" b="1" dirty="0">
                <a:solidFill>
                  <a:schemeClr val="bg1"/>
                </a:solidFill>
                <a:latin typeface="+mn-lt"/>
                <a:ea typeface="+mn-ea"/>
                <a:cs typeface="+mn-cs"/>
              </a:rPr>
              <a:t>(Conferences:</a:t>
            </a:r>
          </a:p>
          <a:p>
            <a:pPr algn="ctr" defTabSz="1219170"/>
            <a:r>
              <a:rPr lang="en-US" sz="1800" b="1" dirty="0">
                <a:solidFill>
                  <a:schemeClr val="bg1"/>
                </a:solidFill>
                <a:latin typeface="+mn-lt"/>
                <a:ea typeface="+mn-ea"/>
                <a:cs typeface="+mn-cs"/>
              </a:rPr>
              <a:t>9/21 &amp; 10/19)</a:t>
            </a:r>
          </a:p>
          <a:p>
            <a:pPr algn="ctr" defTabSz="1219170"/>
            <a:endParaRPr lang="en-US" sz="1800" b="1" dirty="0">
              <a:solidFill>
                <a:schemeClr val="bg1"/>
              </a:solidFill>
              <a:latin typeface="+mn-lt"/>
              <a:ea typeface="+mn-ea"/>
              <a:cs typeface="+mn-cs"/>
            </a:endParaRPr>
          </a:p>
          <a:p>
            <a:pPr algn="ctr" defTabSz="1219170"/>
            <a:r>
              <a:rPr lang="en-US" b="1" dirty="0">
                <a:solidFill>
                  <a:srgbClr val="FFFF00"/>
                </a:solidFill>
                <a:latin typeface="+mn-lt"/>
                <a:ea typeface="+mn-ea"/>
                <a:cs typeface="+mn-cs"/>
              </a:rPr>
              <a:t> </a:t>
            </a:r>
          </a:p>
          <a:p>
            <a:pPr algn="ctr" defTabSz="1219170"/>
            <a:endParaRPr lang="en-US" b="1" dirty="0">
              <a:solidFill>
                <a:srgbClr val="FFFF00"/>
              </a:solidFill>
              <a:latin typeface="+mn-lt"/>
              <a:ea typeface="+mn-ea"/>
              <a:cs typeface="+mn-cs"/>
            </a:endParaRPr>
          </a:p>
        </p:txBody>
      </p:sp>
      <p:sp>
        <p:nvSpPr>
          <p:cNvPr id="15" name="Title 2">
            <a:extLst>
              <a:ext uri="{FF2B5EF4-FFF2-40B4-BE49-F238E27FC236}">
                <a16:creationId xmlns:a16="http://schemas.microsoft.com/office/drawing/2014/main" id="{F92634FE-ED9C-4D90-8684-7B60040C7E56}"/>
              </a:ext>
            </a:extLst>
          </p:cNvPr>
          <p:cNvSpPr txBox="1">
            <a:spLocks/>
          </p:cNvSpPr>
          <p:nvPr/>
        </p:nvSpPr>
        <p:spPr>
          <a:xfrm>
            <a:off x="8478224" y="3756037"/>
            <a:ext cx="2115671" cy="2031325"/>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1219170"/>
            <a:r>
              <a:rPr lang="en-US" sz="1800" b="1" dirty="0">
                <a:solidFill>
                  <a:schemeClr val="bg1"/>
                </a:solidFill>
                <a:latin typeface="+mn-lt"/>
                <a:ea typeface="+mn-ea"/>
                <a:cs typeface="+mn-cs"/>
              </a:rPr>
              <a:t>                     application Due Date:</a:t>
            </a:r>
          </a:p>
          <a:p>
            <a:pPr algn="ctr" defTabSz="1219170"/>
            <a:r>
              <a:rPr lang="en-US" sz="1800" b="1" dirty="0">
                <a:solidFill>
                  <a:schemeClr val="bg1"/>
                </a:solidFill>
                <a:latin typeface="+mn-lt"/>
                <a:ea typeface="+mn-ea"/>
                <a:cs typeface="+mn-cs"/>
              </a:rPr>
              <a:t> </a:t>
            </a:r>
            <a:r>
              <a:rPr lang="en-US" sz="1800" b="1" i="1" u="sng" dirty="0">
                <a:solidFill>
                  <a:schemeClr val="bg1"/>
                </a:solidFill>
                <a:latin typeface="+mn-lt"/>
                <a:ea typeface="+mn-ea"/>
                <a:cs typeface="+mn-cs"/>
              </a:rPr>
              <a:t>ONGOING</a:t>
            </a:r>
            <a:r>
              <a:rPr lang="en-US" b="1" dirty="0">
                <a:solidFill>
                  <a:srgbClr val="FFFF00"/>
                </a:solidFill>
                <a:latin typeface="+mn-lt"/>
                <a:ea typeface="+mn-ea"/>
                <a:cs typeface="+mn-cs"/>
              </a:rPr>
              <a:t> </a:t>
            </a:r>
          </a:p>
          <a:p>
            <a:pPr algn="ctr" defTabSz="1219170"/>
            <a:endParaRPr lang="en-US" b="1" dirty="0">
              <a:solidFill>
                <a:srgbClr val="FFFF00"/>
              </a:solidFill>
              <a:latin typeface="+mn-lt"/>
              <a:ea typeface="+mn-ea"/>
              <a:cs typeface="+mn-cs"/>
            </a:endParaRPr>
          </a:p>
        </p:txBody>
      </p:sp>
      <p:sp>
        <p:nvSpPr>
          <p:cNvPr id="16" name="Title 2">
            <a:extLst>
              <a:ext uri="{FF2B5EF4-FFF2-40B4-BE49-F238E27FC236}">
                <a16:creationId xmlns:a16="http://schemas.microsoft.com/office/drawing/2014/main" id="{3C195B78-C185-4B65-893F-A9FA5FDD8A5A}"/>
              </a:ext>
            </a:extLst>
          </p:cNvPr>
          <p:cNvSpPr txBox="1">
            <a:spLocks/>
          </p:cNvSpPr>
          <p:nvPr/>
        </p:nvSpPr>
        <p:spPr>
          <a:xfrm>
            <a:off x="219590" y="6372909"/>
            <a:ext cx="11761694" cy="400110"/>
          </a:xfrm>
          <a:prstGeom prst="rect">
            <a:avLst/>
          </a:prstGeom>
          <a:noFill/>
          <a:effectLst/>
        </p:spPr>
        <p:txBody>
          <a:bodyPr vert="horz" wrap="square" lIns="91440" tIns="45720" rIns="91440" bIns="45720" rtlCol="0" anchor="ctr">
            <a:sp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defTabSz="1219170"/>
            <a:r>
              <a:rPr lang="en-US" sz="2000" i="1" cap="none" dirty="0">
                <a:solidFill>
                  <a:schemeClr val="bg1"/>
                </a:solidFill>
                <a:latin typeface="+mn-lt"/>
                <a:ea typeface="+mn-ea"/>
                <a:cs typeface="+mn-cs"/>
              </a:rPr>
              <a:t>**Applications are subject to close before posted deadlines if positions fill early, so apply ASAP</a:t>
            </a:r>
          </a:p>
        </p:txBody>
      </p:sp>
    </p:spTree>
    <p:extLst>
      <p:ext uri="{BB962C8B-B14F-4D97-AF65-F5344CB8AC3E}">
        <p14:creationId xmlns:p14="http://schemas.microsoft.com/office/powerpoint/2010/main" val="103367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9" grpId="0"/>
      <p:bldP spid="12"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a:xfrm>
            <a:off x="800820" y="172474"/>
            <a:ext cx="9849251" cy="1138773"/>
          </a:xfrm>
          <a:noFill/>
          <a:effectLst/>
        </p:spPr>
        <p:txBody>
          <a:bodyPr vert="horz" wrap="square" lIns="91440" tIns="45720" rIns="91440" bIns="45720" rtlCol="0" anchor="ctr">
            <a:spAutoFit/>
          </a:bodyPr>
          <a:lstStyle/>
          <a:p>
            <a:pPr defTabSz="1219170"/>
            <a:r>
              <a:rPr lang="en-US" b="1" u="sng" dirty="0">
                <a:solidFill>
                  <a:srgbClr val="C00000"/>
                </a:solidFill>
                <a:latin typeface="+mn-lt"/>
                <a:ea typeface="+mn-ea"/>
                <a:cs typeface="+mn-cs"/>
              </a:rPr>
              <a:t>To  apply NOW  for  P&amp;G  Opportunities</a:t>
            </a:r>
            <a:r>
              <a:rPr lang="en-US" b="1" u="sng" dirty="0">
                <a:solidFill>
                  <a:schemeClr val="bg1"/>
                </a:solidFill>
                <a:latin typeface="+mn-lt"/>
                <a:ea typeface="+mn-ea"/>
                <a:cs typeface="+mn-cs"/>
              </a:rPr>
              <a:t>, </a:t>
            </a:r>
            <a:br>
              <a:rPr lang="en-US" sz="3200" b="1" dirty="0">
                <a:solidFill>
                  <a:schemeClr val="bg1"/>
                </a:solidFill>
                <a:latin typeface="+mn-lt"/>
                <a:ea typeface="+mn-ea"/>
                <a:cs typeface="+mn-cs"/>
              </a:rPr>
            </a:br>
            <a:r>
              <a:rPr lang="en-US" sz="3200" b="1" dirty="0">
                <a:solidFill>
                  <a:schemeClr val="bg1"/>
                </a:solidFill>
                <a:latin typeface="+mn-lt"/>
                <a:ea typeface="+mn-ea"/>
                <a:cs typeface="+mn-cs"/>
              </a:rPr>
              <a:t>simply click on or type  the links  below</a:t>
            </a:r>
            <a:r>
              <a:rPr lang="en-US" sz="3200" b="1" dirty="0">
                <a:solidFill>
                  <a:schemeClr val="bg1"/>
                </a:solidFill>
                <a:latin typeface="+mn-lt"/>
                <a:ea typeface="+mn-ea"/>
                <a:cs typeface="+mn-cs"/>
                <a:sym typeface="Wingdings" panose="05000000000000000000" pitchFamily="2" charset="2"/>
              </a:rPr>
              <a:t></a:t>
            </a:r>
            <a:endParaRPr lang="en-US" sz="3200" b="1" dirty="0">
              <a:solidFill>
                <a:schemeClr val="bg1"/>
              </a:solidFill>
              <a:latin typeface="+mn-lt"/>
              <a:ea typeface="+mn-ea"/>
              <a:cs typeface="+mn-cs"/>
            </a:endParaRPr>
          </a:p>
        </p:txBody>
      </p:sp>
      <p:sp>
        <p:nvSpPr>
          <p:cNvPr id="2" name="Content Placeholder 1">
            <a:extLst>
              <a:ext uri="{FF2B5EF4-FFF2-40B4-BE49-F238E27FC236}">
                <a16:creationId xmlns:a16="http://schemas.microsoft.com/office/drawing/2014/main" id="{F5D32A89-FCF0-420A-BC59-8AB18A0656B4}"/>
              </a:ext>
            </a:extLst>
          </p:cNvPr>
          <p:cNvSpPr>
            <a:spLocks noGrp="1"/>
          </p:cNvSpPr>
          <p:nvPr>
            <p:ph idx="1"/>
          </p:nvPr>
        </p:nvSpPr>
        <p:spPr>
          <a:xfrm>
            <a:off x="800820" y="2241175"/>
            <a:ext cx="9545633" cy="4090149"/>
          </a:xfrm>
        </p:spPr>
        <p:txBody>
          <a:bodyPr>
            <a:normAutofit fontScale="85000" lnSpcReduction="20000"/>
          </a:bodyPr>
          <a:lstStyle/>
          <a:p>
            <a:r>
              <a:rPr lang="en-US" sz="3200" b="1" dirty="0">
                <a:solidFill>
                  <a:schemeClr val="bg1"/>
                </a:solidFill>
              </a:rPr>
              <a:t>Direct links below are embedded to identify you as UTISC applicants</a:t>
            </a:r>
          </a:p>
          <a:p>
            <a:pPr lvl="1"/>
            <a:r>
              <a:rPr lang="en-US" sz="3200" b="1" dirty="0">
                <a:solidFill>
                  <a:schemeClr val="bg1"/>
                </a:solidFill>
                <a:hlinkClick r:id="rId3"/>
              </a:rPr>
              <a:t>SLS00002974</a:t>
            </a:r>
            <a:r>
              <a:rPr lang="en-US" sz="3200" b="1" dirty="0">
                <a:solidFill>
                  <a:schemeClr val="bg1"/>
                </a:solidFill>
              </a:rPr>
              <a:t> - Freshman Forum</a:t>
            </a:r>
          </a:p>
          <a:p>
            <a:pPr lvl="1"/>
            <a:r>
              <a:rPr lang="en-US" u="sng" dirty="0">
                <a:hlinkClick r:id="rId3"/>
              </a:rPr>
              <a:t>https://www.pgcareers.com/job/cincinnati/sales-freshman-leadership-forum-student-program/936/8794745?src=OTH-15801</a:t>
            </a:r>
            <a:endParaRPr lang="en-US" dirty="0"/>
          </a:p>
          <a:p>
            <a:pPr lvl="1"/>
            <a:endParaRPr lang="en-US" sz="900" b="1" dirty="0">
              <a:solidFill>
                <a:schemeClr val="bg1"/>
              </a:solidFill>
            </a:endParaRPr>
          </a:p>
          <a:p>
            <a:pPr lvl="1"/>
            <a:r>
              <a:rPr lang="en-US" sz="3200" b="1" dirty="0">
                <a:solidFill>
                  <a:schemeClr val="bg1"/>
                </a:solidFill>
                <a:hlinkClick r:id="rId4"/>
              </a:rPr>
              <a:t>SLS00002971</a:t>
            </a:r>
            <a:r>
              <a:rPr lang="en-US" sz="3200" b="1" dirty="0">
                <a:solidFill>
                  <a:schemeClr val="bg1"/>
                </a:solidFill>
              </a:rPr>
              <a:t> - Sophomore Sales Seminar </a:t>
            </a:r>
          </a:p>
          <a:p>
            <a:pPr lvl="1"/>
            <a:r>
              <a:rPr lang="en-US" u="sng" dirty="0">
                <a:hlinkClick r:id="rId4"/>
              </a:rPr>
              <a:t>https://www.pgcareers.com/job/cincinnati/sales-sophomore-leadership-seminar/936/8794748?src=OTH-15801</a:t>
            </a:r>
            <a:endParaRPr lang="en-US" dirty="0"/>
          </a:p>
          <a:p>
            <a:pPr lvl="1"/>
            <a:endParaRPr lang="en-US" sz="600" b="1" dirty="0">
              <a:solidFill>
                <a:schemeClr val="bg1"/>
              </a:solidFill>
            </a:endParaRPr>
          </a:p>
          <a:p>
            <a:pPr lvl="1"/>
            <a:r>
              <a:rPr lang="en-US" sz="3200" b="1" dirty="0">
                <a:solidFill>
                  <a:schemeClr val="bg1"/>
                </a:solidFill>
                <a:hlinkClick r:id="rId5"/>
              </a:rPr>
              <a:t>SLS00002970</a:t>
            </a:r>
            <a:r>
              <a:rPr lang="en-US" sz="3200" b="1" dirty="0">
                <a:solidFill>
                  <a:schemeClr val="bg1"/>
                </a:solidFill>
              </a:rPr>
              <a:t> - Junior Internship</a:t>
            </a:r>
          </a:p>
          <a:p>
            <a:pPr lvl="1"/>
            <a:r>
              <a:rPr lang="en-US" u="sng" dirty="0">
                <a:hlinkClick r:id="rId5"/>
              </a:rPr>
              <a:t>https://www.pgcareers.com/job/cincinnati/sales-internship/936/8794743?src=OTH-15801</a:t>
            </a:r>
            <a:endParaRPr lang="en-US" dirty="0"/>
          </a:p>
          <a:p>
            <a:pPr lvl="1"/>
            <a:endParaRPr lang="en-US" sz="3200" b="1" dirty="0">
              <a:solidFill>
                <a:schemeClr val="bg1"/>
              </a:solidFill>
            </a:endParaRPr>
          </a:p>
          <a:p>
            <a:endParaRPr lang="en-US" sz="2800" dirty="0">
              <a:solidFill>
                <a:schemeClr val="tx1"/>
              </a:solidFill>
            </a:endParaRPr>
          </a:p>
          <a:p>
            <a:pPr marL="0" indent="0">
              <a:buNone/>
            </a:pPr>
            <a:endParaRPr lang="en-US" sz="2800" dirty="0">
              <a:solidFill>
                <a:schemeClr val="tx1"/>
              </a:solidFill>
            </a:endParaRPr>
          </a:p>
          <a:p>
            <a:endParaRPr lang="en-US" sz="2800" dirty="0">
              <a:solidFill>
                <a:schemeClr val="tx1"/>
              </a:solidFill>
            </a:endParaRPr>
          </a:p>
        </p:txBody>
      </p:sp>
      <p:grpSp>
        <p:nvGrpSpPr>
          <p:cNvPr id="4" name="Group 3">
            <a:extLst>
              <a:ext uri="{FF2B5EF4-FFF2-40B4-BE49-F238E27FC236}">
                <a16:creationId xmlns:a16="http://schemas.microsoft.com/office/drawing/2014/main" id="{D8E758CF-1079-451C-90A2-9106F8067BEF}"/>
              </a:ext>
            </a:extLst>
          </p:cNvPr>
          <p:cNvGrpSpPr/>
          <p:nvPr/>
        </p:nvGrpSpPr>
        <p:grpSpPr>
          <a:xfrm>
            <a:off x="8004212" y="4869160"/>
            <a:ext cx="3564396" cy="1648264"/>
            <a:chOff x="1950589" y="1316665"/>
            <a:chExt cx="8165925" cy="4192994"/>
          </a:xfrm>
        </p:grpSpPr>
        <p:pic>
          <p:nvPicPr>
            <p:cNvPr id="5" name="Picture 4">
              <a:extLst>
                <a:ext uri="{FF2B5EF4-FFF2-40B4-BE49-F238E27FC236}">
                  <a16:creationId xmlns:a16="http://schemas.microsoft.com/office/drawing/2014/main" id="{D0AFA868-FD0F-4479-BE54-1E0A6944EFB5}"/>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5943600" y="1316665"/>
              <a:ext cx="4172914" cy="4169736"/>
            </a:xfrm>
            <a:prstGeom prst="rect">
              <a:avLst/>
            </a:prstGeom>
          </p:spPr>
        </p:pic>
        <p:pic>
          <p:nvPicPr>
            <p:cNvPr id="6" name="Picture 5">
              <a:extLst>
                <a:ext uri="{FF2B5EF4-FFF2-40B4-BE49-F238E27FC236}">
                  <a16:creationId xmlns:a16="http://schemas.microsoft.com/office/drawing/2014/main" id="{50D69721-D095-4942-8647-F49DFBDF985E}"/>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1950589" y="1319259"/>
              <a:ext cx="4463684" cy="4190400"/>
            </a:xfrm>
            <a:prstGeom prst="rect">
              <a:avLst/>
            </a:prstGeom>
          </p:spPr>
        </p:pic>
      </p:grpSp>
    </p:spTree>
    <p:extLst>
      <p:ext uri="{BB962C8B-B14F-4D97-AF65-F5344CB8AC3E}">
        <p14:creationId xmlns:p14="http://schemas.microsoft.com/office/powerpoint/2010/main" val="2696671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0" y="0"/>
            <a:ext cx="8229600" cy="646331"/>
          </a:xfrm>
          <a:noFill/>
          <a:effectLst/>
        </p:spPr>
        <p:txBody>
          <a:bodyPr vert="horz" wrap="square" lIns="91440" tIns="45720" rIns="91440" bIns="45720" rtlCol="0" anchor="ctr">
            <a:spAutoFit/>
          </a:bodyPr>
          <a:lstStyle/>
          <a:p>
            <a:pPr algn="ctr" defTabSz="1219170"/>
            <a:r>
              <a:rPr lang="en-US" b="1" dirty="0">
                <a:solidFill>
                  <a:schemeClr val="bg1"/>
                </a:solidFill>
                <a:latin typeface="+mn-lt"/>
                <a:ea typeface="+mn-ea"/>
                <a:cs typeface="+mn-cs"/>
              </a:rPr>
              <a:t>Freshman Forum</a:t>
            </a:r>
          </a:p>
        </p:txBody>
      </p:sp>
      <p:grpSp>
        <p:nvGrpSpPr>
          <p:cNvPr id="5" name="Group 4">
            <a:extLst>
              <a:ext uri="{FF2B5EF4-FFF2-40B4-BE49-F238E27FC236}">
                <a16:creationId xmlns:a16="http://schemas.microsoft.com/office/drawing/2014/main" id="{F1B2C5B2-E9C1-4DFE-8840-7564C8AAE0C4}"/>
              </a:ext>
            </a:extLst>
          </p:cNvPr>
          <p:cNvGrpSpPr/>
          <p:nvPr/>
        </p:nvGrpSpPr>
        <p:grpSpPr>
          <a:xfrm>
            <a:off x="9660194" y="5663381"/>
            <a:ext cx="2398604" cy="1006544"/>
            <a:chOff x="1950589" y="1316665"/>
            <a:chExt cx="8165925" cy="4192994"/>
          </a:xfrm>
        </p:grpSpPr>
        <p:pic>
          <p:nvPicPr>
            <p:cNvPr id="6" name="Picture 5">
              <a:extLst>
                <a:ext uri="{FF2B5EF4-FFF2-40B4-BE49-F238E27FC236}">
                  <a16:creationId xmlns:a16="http://schemas.microsoft.com/office/drawing/2014/main" id="{9174ABC0-3552-4F98-8120-2309FB04C42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43600" y="1316665"/>
              <a:ext cx="4172914" cy="4169736"/>
            </a:xfrm>
            <a:prstGeom prst="rect">
              <a:avLst/>
            </a:prstGeom>
          </p:spPr>
        </p:pic>
        <p:pic>
          <p:nvPicPr>
            <p:cNvPr id="7" name="Picture 6">
              <a:extLst>
                <a:ext uri="{FF2B5EF4-FFF2-40B4-BE49-F238E27FC236}">
                  <a16:creationId xmlns:a16="http://schemas.microsoft.com/office/drawing/2014/main" id="{F177884C-F88E-4206-BFF4-84BC528B538A}"/>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950589" y="1319259"/>
              <a:ext cx="4463684" cy="4190400"/>
            </a:xfrm>
            <a:prstGeom prst="rect">
              <a:avLst/>
            </a:prstGeom>
          </p:spPr>
        </p:pic>
      </p:grpSp>
      <p:graphicFrame>
        <p:nvGraphicFramePr>
          <p:cNvPr id="9" name="Diagram 8">
            <a:extLst>
              <a:ext uri="{FF2B5EF4-FFF2-40B4-BE49-F238E27FC236}">
                <a16:creationId xmlns:a16="http://schemas.microsoft.com/office/drawing/2014/main" id="{54962D15-DC7D-4141-AAE3-EEB92A82C40C}"/>
              </a:ext>
            </a:extLst>
          </p:cNvPr>
          <p:cNvGraphicFramePr/>
          <p:nvPr>
            <p:extLst>
              <p:ext uri="{D42A27DB-BD31-4B8C-83A1-F6EECF244321}">
                <p14:modId xmlns:p14="http://schemas.microsoft.com/office/powerpoint/2010/main" val="1620409185"/>
              </p:ext>
            </p:extLst>
          </p:nvPr>
        </p:nvGraphicFramePr>
        <p:xfrm>
          <a:off x="381368" y="867150"/>
          <a:ext cx="11485701" cy="57971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7556175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0" y="0"/>
            <a:ext cx="8229600" cy="646331"/>
          </a:xfrm>
          <a:noFill/>
          <a:effectLst/>
        </p:spPr>
        <p:txBody>
          <a:bodyPr vert="horz" wrap="square" lIns="91440" tIns="45720" rIns="91440" bIns="45720" rtlCol="0" anchor="ctr">
            <a:spAutoFit/>
          </a:bodyPr>
          <a:lstStyle/>
          <a:p>
            <a:pPr algn="ctr" defTabSz="1219170"/>
            <a:r>
              <a:rPr lang="en-US" b="1" dirty="0">
                <a:solidFill>
                  <a:schemeClr val="bg1"/>
                </a:solidFill>
                <a:latin typeface="+mn-lt"/>
                <a:ea typeface="+mn-ea"/>
                <a:cs typeface="+mn-cs"/>
              </a:rPr>
              <a:t>Sophomore Leadership Seminar</a:t>
            </a:r>
          </a:p>
        </p:txBody>
      </p:sp>
      <p:grpSp>
        <p:nvGrpSpPr>
          <p:cNvPr id="5" name="Group 4">
            <a:extLst>
              <a:ext uri="{FF2B5EF4-FFF2-40B4-BE49-F238E27FC236}">
                <a16:creationId xmlns:a16="http://schemas.microsoft.com/office/drawing/2014/main" id="{F1B2C5B2-E9C1-4DFE-8840-7564C8AAE0C4}"/>
              </a:ext>
            </a:extLst>
          </p:cNvPr>
          <p:cNvGrpSpPr/>
          <p:nvPr/>
        </p:nvGrpSpPr>
        <p:grpSpPr>
          <a:xfrm>
            <a:off x="9660194" y="5663381"/>
            <a:ext cx="2398604" cy="1006544"/>
            <a:chOff x="1950589" y="1316665"/>
            <a:chExt cx="8165925" cy="4192994"/>
          </a:xfrm>
        </p:grpSpPr>
        <p:pic>
          <p:nvPicPr>
            <p:cNvPr id="6" name="Picture 5">
              <a:extLst>
                <a:ext uri="{FF2B5EF4-FFF2-40B4-BE49-F238E27FC236}">
                  <a16:creationId xmlns:a16="http://schemas.microsoft.com/office/drawing/2014/main" id="{9174ABC0-3552-4F98-8120-2309FB04C42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43600" y="1316665"/>
              <a:ext cx="4172914" cy="4169736"/>
            </a:xfrm>
            <a:prstGeom prst="rect">
              <a:avLst/>
            </a:prstGeom>
          </p:spPr>
        </p:pic>
        <p:pic>
          <p:nvPicPr>
            <p:cNvPr id="7" name="Picture 6">
              <a:extLst>
                <a:ext uri="{FF2B5EF4-FFF2-40B4-BE49-F238E27FC236}">
                  <a16:creationId xmlns:a16="http://schemas.microsoft.com/office/drawing/2014/main" id="{F177884C-F88E-4206-BFF4-84BC528B538A}"/>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950589" y="1319259"/>
              <a:ext cx="4463684" cy="4190400"/>
            </a:xfrm>
            <a:prstGeom prst="rect">
              <a:avLst/>
            </a:prstGeom>
          </p:spPr>
        </p:pic>
      </p:grpSp>
      <p:graphicFrame>
        <p:nvGraphicFramePr>
          <p:cNvPr id="9" name="Diagram 8">
            <a:extLst>
              <a:ext uri="{FF2B5EF4-FFF2-40B4-BE49-F238E27FC236}">
                <a16:creationId xmlns:a16="http://schemas.microsoft.com/office/drawing/2014/main" id="{54962D15-DC7D-4141-AAE3-EEB92A82C40C}"/>
              </a:ext>
            </a:extLst>
          </p:cNvPr>
          <p:cNvGraphicFramePr/>
          <p:nvPr>
            <p:extLst>
              <p:ext uri="{D42A27DB-BD31-4B8C-83A1-F6EECF244321}">
                <p14:modId xmlns:p14="http://schemas.microsoft.com/office/powerpoint/2010/main" val="1796455358"/>
              </p:ext>
            </p:extLst>
          </p:nvPr>
        </p:nvGraphicFramePr>
        <p:xfrm>
          <a:off x="381368" y="867150"/>
          <a:ext cx="11485701" cy="57971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851662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0" y="0"/>
            <a:ext cx="8229600" cy="646331"/>
          </a:xfrm>
          <a:noFill/>
          <a:effectLst/>
        </p:spPr>
        <p:txBody>
          <a:bodyPr vert="horz" wrap="square" lIns="91440" tIns="45720" rIns="91440" bIns="45720" rtlCol="0" anchor="ctr">
            <a:spAutoFit/>
          </a:bodyPr>
          <a:lstStyle/>
          <a:p>
            <a:pPr algn="ctr" defTabSz="1219170"/>
            <a:r>
              <a:rPr lang="en-US" b="1" dirty="0">
                <a:solidFill>
                  <a:schemeClr val="bg1"/>
                </a:solidFill>
                <a:latin typeface="+mn-lt"/>
                <a:ea typeface="+mn-ea"/>
                <a:cs typeface="+mn-cs"/>
              </a:rPr>
              <a:t>Sales internship</a:t>
            </a:r>
          </a:p>
        </p:txBody>
      </p:sp>
      <p:grpSp>
        <p:nvGrpSpPr>
          <p:cNvPr id="5" name="Group 4">
            <a:extLst>
              <a:ext uri="{FF2B5EF4-FFF2-40B4-BE49-F238E27FC236}">
                <a16:creationId xmlns:a16="http://schemas.microsoft.com/office/drawing/2014/main" id="{F1B2C5B2-E9C1-4DFE-8840-7564C8AAE0C4}"/>
              </a:ext>
            </a:extLst>
          </p:cNvPr>
          <p:cNvGrpSpPr/>
          <p:nvPr/>
        </p:nvGrpSpPr>
        <p:grpSpPr>
          <a:xfrm>
            <a:off x="9660194" y="5663381"/>
            <a:ext cx="2398604" cy="1006544"/>
            <a:chOff x="1950589" y="1316665"/>
            <a:chExt cx="8165925" cy="4192994"/>
          </a:xfrm>
        </p:grpSpPr>
        <p:pic>
          <p:nvPicPr>
            <p:cNvPr id="6" name="Picture 5">
              <a:extLst>
                <a:ext uri="{FF2B5EF4-FFF2-40B4-BE49-F238E27FC236}">
                  <a16:creationId xmlns:a16="http://schemas.microsoft.com/office/drawing/2014/main" id="{9174ABC0-3552-4F98-8120-2309FB04C42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43600" y="1316665"/>
              <a:ext cx="4172914" cy="4169736"/>
            </a:xfrm>
            <a:prstGeom prst="rect">
              <a:avLst/>
            </a:prstGeom>
          </p:spPr>
        </p:pic>
        <p:pic>
          <p:nvPicPr>
            <p:cNvPr id="7" name="Picture 6">
              <a:extLst>
                <a:ext uri="{FF2B5EF4-FFF2-40B4-BE49-F238E27FC236}">
                  <a16:creationId xmlns:a16="http://schemas.microsoft.com/office/drawing/2014/main" id="{F177884C-F88E-4206-BFF4-84BC528B538A}"/>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950589" y="1319259"/>
              <a:ext cx="4463684" cy="4190400"/>
            </a:xfrm>
            <a:prstGeom prst="rect">
              <a:avLst/>
            </a:prstGeom>
          </p:spPr>
        </p:pic>
      </p:grpSp>
      <p:graphicFrame>
        <p:nvGraphicFramePr>
          <p:cNvPr id="9" name="Diagram 8">
            <a:extLst>
              <a:ext uri="{FF2B5EF4-FFF2-40B4-BE49-F238E27FC236}">
                <a16:creationId xmlns:a16="http://schemas.microsoft.com/office/drawing/2014/main" id="{54962D15-DC7D-4141-AAE3-EEB92A82C40C}"/>
              </a:ext>
            </a:extLst>
          </p:cNvPr>
          <p:cNvGraphicFramePr/>
          <p:nvPr>
            <p:extLst>
              <p:ext uri="{D42A27DB-BD31-4B8C-83A1-F6EECF244321}">
                <p14:modId xmlns:p14="http://schemas.microsoft.com/office/powerpoint/2010/main" val="146804586"/>
              </p:ext>
            </p:extLst>
          </p:nvPr>
        </p:nvGraphicFramePr>
        <p:xfrm>
          <a:off x="381368" y="867150"/>
          <a:ext cx="11485701" cy="57971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77927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197443-52A8-4839-BB2A-BF23C312A9DB}"/>
              </a:ext>
            </a:extLst>
          </p:cNvPr>
          <p:cNvSpPr txBox="1"/>
          <p:nvPr/>
        </p:nvSpPr>
        <p:spPr>
          <a:xfrm>
            <a:off x="0" y="1201270"/>
            <a:ext cx="12317506" cy="5940088"/>
          </a:xfrm>
          <a:prstGeom prst="rect">
            <a:avLst/>
          </a:prstGeom>
          <a:noFill/>
        </p:spPr>
        <p:txBody>
          <a:bodyPr wrap="square" rtlCol="0">
            <a:spAutoFit/>
          </a:bodyPr>
          <a:lstStyle/>
          <a:p>
            <a:pPr marL="342900" indent="-342900">
              <a:buAutoNum type="arabicPeriod"/>
            </a:pPr>
            <a:endParaRPr lang="en-US" sz="2800" b="1" dirty="0">
              <a:solidFill>
                <a:schemeClr val="bg1"/>
              </a:solidFill>
            </a:endParaRPr>
          </a:p>
          <a:p>
            <a:r>
              <a:rPr lang="en-US" sz="2400" b="1" u="sng" dirty="0">
                <a:solidFill>
                  <a:srgbClr val="C00000"/>
                </a:solidFill>
              </a:rPr>
              <a:t>When applying you must identify yourself as a UTISC participant in one of 2 ways</a:t>
            </a:r>
            <a:r>
              <a:rPr lang="en-US" sz="2400" b="1" u="sng" dirty="0">
                <a:solidFill>
                  <a:schemeClr val="bg1"/>
                </a:solidFill>
              </a:rPr>
              <a:t>–  </a:t>
            </a:r>
          </a:p>
          <a:p>
            <a:pPr marL="514350" indent="-514350">
              <a:buAutoNum type="arabicPeriod"/>
            </a:pPr>
            <a:r>
              <a:rPr lang="en-US" sz="2400" b="1" u="sng" dirty="0">
                <a:solidFill>
                  <a:schemeClr val="bg1"/>
                </a:solidFill>
              </a:rPr>
              <a:t>Use the direct links provided on Slide 4</a:t>
            </a:r>
            <a:r>
              <a:rPr lang="en-US" sz="2400" b="1" dirty="0">
                <a:solidFill>
                  <a:schemeClr val="bg1"/>
                </a:solidFill>
              </a:rPr>
              <a:t>  </a:t>
            </a:r>
          </a:p>
          <a:p>
            <a:r>
              <a:rPr lang="en-US" sz="600" b="1" dirty="0">
                <a:solidFill>
                  <a:schemeClr val="bg1"/>
                </a:solidFill>
              </a:rPr>
              <a:t>   </a:t>
            </a:r>
            <a:r>
              <a:rPr lang="en-US" sz="2400" b="1" dirty="0">
                <a:solidFill>
                  <a:schemeClr val="bg1"/>
                </a:solidFill>
              </a:rPr>
              <a:t>     or     </a:t>
            </a:r>
          </a:p>
          <a:p>
            <a:pPr marL="457200" indent="-457200">
              <a:buAutoNum type="arabicPeriod" startAt="2"/>
            </a:pPr>
            <a:r>
              <a:rPr lang="en-US" sz="2400" b="1" dirty="0">
                <a:solidFill>
                  <a:schemeClr val="bg1"/>
                </a:solidFill>
              </a:rPr>
              <a:t>if you do not enter the P&amp;G site using these direct links on page 4, then in the application, </a:t>
            </a:r>
            <a:r>
              <a:rPr lang="en-US" sz="2400" b="1" u="sng" dirty="0">
                <a:solidFill>
                  <a:schemeClr val="bg1"/>
                </a:solidFill>
              </a:rPr>
              <a:t>under ‘Professional Associations’ you must identify yourself as a UTISC participant by selecting/entering University of Toledo Invitational Sales Competition (UTISC)</a:t>
            </a:r>
          </a:p>
          <a:p>
            <a:pPr marL="457200" indent="-457200">
              <a:buAutoNum type="arabicPeriod" startAt="2"/>
            </a:pPr>
            <a:endParaRPr lang="en-US" sz="2400" b="1" u="sng" dirty="0">
              <a:solidFill>
                <a:schemeClr val="bg1"/>
              </a:solidFill>
            </a:endParaRPr>
          </a:p>
          <a:p>
            <a:endParaRPr lang="en-US" sz="2400" b="1" u="sng" dirty="0">
              <a:solidFill>
                <a:schemeClr val="bg1"/>
              </a:solidFill>
            </a:endParaRPr>
          </a:p>
          <a:p>
            <a:r>
              <a:rPr lang="en-US" sz="2800" b="1" u="sng" dirty="0">
                <a:solidFill>
                  <a:schemeClr val="bg1"/>
                </a:solidFill>
              </a:rPr>
              <a:t>Final Step </a:t>
            </a:r>
            <a:r>
              <a:rPr lang="en-US" sz="2800" b="1" dirty="0">
                <a:solidFill>
                  <a:schemeClr val="bg1"/>
                </a:solidFill>
              </a:rPr>
              <a:t>– So that your application can be properly tracked after you apply, please notify the P&amp;G Coordinator for Professional Selling Programs, Lou Bruno, to  </a:t>
            </a:r>
          </a:p>
          <a:p>
            <a:r>
              <a:rPr lang="en-US" sz="2800" b="1" u="sng" dirty="0">
                <a:solidFill>
                  <a:schemeClr val="bg1"/>
                </a:solidFill>
              </a:rPr>
              <a:t>confirm that you applied – by sending email to - bruno.lg@pg.com</a:t>
            </a:r>
          </a:p>
          <a:p>
            <a:pPr lvl="1"/>
            <a:r>
              <a:rPr lang="en-US" sz="2400" u="sng" dirty="0">
                <a:solidFill>
                  <a:schemeClr val="bg1"/>
                </a:solidFill>
              </a:rPr>
              <a:t> </a:t>
            </a:r>
            <a:endParaRPr lang="en-US" sz="2400" dirty="0">
              <a:solidFill>
                <a:schemeClr val="bg1"/>
              </a:solidFill>
            </a:endParaRPr>
          </a:p>
        </p:txBody>
      </p:sp>
      <p:sp>
        <p:nvSpPr>
          <p:cNvPr id="5" name="TextBox 4">
            <a:extLst>
              <a:ext uri="{FF2B5EF4-FFF2-40B4-BE49-F238E27FC236}">
                <a16:creationId xmlns:a16="http://schemas.microsoft.com/office/drawing/2014/main" id="{3E9B89E3-BD24-4C5A-B5F2-9BE0C640D620}"/>
              </a:ext>
            </a:extLst>
          </p:cNvPr>
          <p:cNvSpPr txBox="1"/>
          <p:nvPr/>
        </p:nvSpPr>
        <p:spPr>
          <a:xfrm>
            <a:off x="322729" y="179294"/>
            <a:ext cx="11438965" cy="646331"/>
          </a:xfrm>
          <a:prstGeom prst="rect">
            <a:avLst/>
          </a:prstGeom>
          <a:noFill/>
        </p:spPr>
        <p:txBody>
          <a:bodyPr wrap="square" rtlCol="0">
            <a:spAutoFit/>
          </a:bodyPr>
          <a:lstStyle/>
          <a:p>
            <a:r>
              <a:rPr lang="en-US" sz="3600" b="1" u="sng" dirty="0">
                <a:solidFill>
                  <a:schemeClr val="bg1"/>
                </a:solidFill>
              </a:rPr>
              <a:t>Next Step  -  APPLY  NOW</a:t>
            </a:r>
          </a:p>
        </p:txBody>
      </p:sp>
    </p:spTree>
    <p:extLst>
      <p:ext uri="{BB962C8B-B14F-4D97-AF65-F5344CB8AC3E}">
        <p14:creationId xmlns:p14="http://schemas.microsoft.com/office/powerpoint/2010/main" val="296694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1008</Words>
  <Application>Microsoft Office PowerPoint</Application>
  <PresentationFormat>Widescreen</PresentationFormat>
  <Paragraphs>97</Paragraphs>
  <Slides>8</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MS PGothic</vt:lpstr>
      <vt:lpstr>Arial</vt:lpstr>
      <vt:lpstr>Calibri</vt:lpstr>
      <vt:lpstr>Century Gothic</vt:lpstr>
      <vt:lpstr>Geneva</vt:lpstr>
      <vt:lpstr>Wingdings</vt:lpstr>
      <vt:lpstr>Wingdings 3</vt:lpstr>
      <vt:lpstr>1_Slice</vt:lpstr>
      <vt:lpstr>PowerPoint Presentation</vt:lpstr>
      <vt:lpstr>PowerPoint Presentation</vt:lpstr>
      <vt:lpstr>P&amp;G SALES  – overview of  the  4 Points of entry </vt:lpstr>
      <vt:lpstr>To  apply NOW  for  P&amp;G  Opportunities,  simply click on or type  the links  below</vt:lpstr>
      <vt:lpstr>Freshman Forum</vt:lpstr>
      <vt:lpstr>Sophomore Leadership Seminar</vt:lpstr>
      <vt:lpstr>Sales internship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Bruno, Louis</dc:creator>
  <cp:lastModifiedBy>Bruno, Louis</cp:lastModifiedBy>
  <cp:revision>55</cp:revision>
  <dcterms:created xsi:type="dcterms:W3CDTF">2018-08-06T17:12:34Z</dcterms:created>
  <dcterms:modified xsi:type="dcterms:W3CDTF">2018-08-31T20:58:31Z</dcterms:modified>
</cp:coreProperties>
</file>